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charts/chart13.xml" ContentType="application/vnd.openxmlformats-officedocument.drawingml.chart+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58"/>
  </p:notesMasterIdLst>
  <p:sldIdLst>
    <p:sldId id="256" r:id="rId2"/>
    <p:sldId id="397" r:id="rId3"/>
    <p:sldId id="311" r:id="rId4"/>
    <p:sldId id="429" r:id="rId5"/>
    <p:sldId id="430" r:id="rId6"/>
    <p:sldId id="396" r:id="rId7"/>
    <p:sldId id="432" r:id="rId8"/>
    <p:sldId id="449" r:id="rId9"/>
    <p:sldId id="450" r:id="rId10"/>
    <p:sldId id="434" r:id="rId11"/>
    <p:sldId id="451" r:id="rId12"/>
    <p:sldId id="452" r:id="rId13"/>
    <p:sldId id="454" r:id="rId14"/>
    <p:sldId id="435" r:id="rId15"/>
    <p:sldId id="456" r:id="rId16"/>
    <p:sldId id="457" r:id="rId17"/>
    <p:sldId id="458" r:id="rId18"/>
    <p:sldId id="436" r:id="rId19"/>
    <p:sldId id="460" r:id="rId20"/>
    <p:sldId id="459" r:id="rId21"/>
    <p:sldId id="461" r:id="rId22"/>
    <p:sldId id="437" r:id="rId23"/>
    <p:sldId id="463" r:id="rId24"/>
    <p:sldId id="462" r:id="rId25"/>
    <p:sldId id="464" r:id="rId26"/>
    <p:sldId id="438" r:id="rId27"/>
    <p:sldId id="466" r:id="rId28"/>
    <p:sldId id="465" r:id="rId29"/>
    <p:sldId id="467" r:id="rId30"/>
    <p:sldId id="439" r:id="rId31"/>
    <p:sldId id="469" r:id="rId32"/>
    <p:sldId id="468" r:id="rId33"/>
    <p:sldId id="470" r:id="rId34"/>
    <p:sldId id="472" r:id="rId35"/>
    <p:sldId id="479" r:id="rId36"/>
    <p:sldId id="480" r:id="rId37"/>
    <p:sldId id="431" r:id="rId38"/>
    <p:sldId id="395" r:id="rId39"/>
    <p:sldId id="447" r:id="rId40"/>
    <p:sldId id="446" r:id="rId41"/>
    <p:sldId id="445" r:id="rId42"/>
    <p:sldId id="444" r:id="rId43"/>
    <p:sldId id="443" r:id="rId44"/>
    <p:sldId id="442" r:id="rId45"/>
    <p:sldId id="448" r:id="rId46"/>
    <p:sldId id="392" r:id="rId47"/>
    <p:sldId id="475" r:id="rId48"/>
    <p:sldId id="477" r:id="rId49"/>
    <p:sldId id="476" r:id="rId50"/>
    <p:sldId id="478" r:id="rId51"/>
    <p:sldId id="289" r:id="rId52"/>
    <p:sldId id="404" r:id="rId53"/>
    <p:sldId id="474" r:id="rId54"/>
    <p:sldId id="405" r:id="rId55"/>
    <p:sldId id="406" r:id="rId56"/>
    <p:sldId id="408" r:id="rId5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Stueve" initials="JS" lastIdx="12" clrIdx="0">
    <p:extLst>
      <p:ext uri="{19B8F6BF-5375-455C-9EA6-DF929625EA0E}">
        <p15:presenceInfo xmlns:p15="http://schemas.microsoft.com/office/powerpoint/2012/main" userId="S::Jerry.Stueve@clarkcountynv.gov::f0dad589-195d-4ebc-aee7-01753d53db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9C3FF"/>
    <a:srgbClr val="57D3FF"/>
    <a:srgbClr val="9954CC"/>
    <a:srgbClr val="BD92DE"/>
    <a:srgbClr val="000000"/>
    <a:srgbClr val="F1F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60"/>
  </p:normalViewPr>
  <p:slideViewPr>
    <p:cSldViewPr snapToGrid="0">
      <p:cViewPr varScale="1">
        <p:scale>
          <a:sx n="159" d="100"/>
          <a:sy n="159" d="100"/>
        </p:scale>
        <p:origin x="444" y="10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centnas3\DS-Public\BEFAC\Performance%20Data\2022\04%20Apr%202022\Performance%20Data%20-%20Apr%202022.xls"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centnas3\DS-Public\BEFAC\Performance%20Data\2021\10%20Oct%202021\Performance%20Data%20Oct%202021.xls" TargetMode="External"/><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oleObject" Target="file:///\\ccentnas3\DS-Public\BEFAC\Performance%20Data\2021\10%20Oct%202021\Performance%20Data%20Oct%202021.xls"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3" Type="http://schemas.openxmlformats.org/officeDocument/2006/relationships/oleObject" Target="file:///\\ccentnas3\DS-Public\BEFAC\Performance%20Data\2021\10%20Oct%202021\Performance%20Data%20Oct%202021.xls" TargetMode="External"/><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1" Type="http://schemas.openxmlformats.org/officeDocument/2006/relationships/oleObject" Target="file:///\\ccentnas3\DS-Public\BEFAC\Performance%20Data\2022\04%20Apr%202022\Performance%20Data%20-%20Apr%20202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centnas3\DS-Public\BEFAC\Performance%20Data\2022\04%20Apr%202022\Performance%20Data%20-%20Apr%20202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centnas3\DS-Public\BEFAC\Performance%20Data\2022\04%20Apr%202022\Performance%20Data%20-%20Apr%202022.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centnas3\DS-Public\BEFAC\Performance%20Data\2022\04%20Apr%202022\Performance%20Data%20-%20Apr%202022.xls"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centnas3\DS-Public\BEFAC\Performance%20Data\Inspections%20Monthly%20Stats\Bldg%20Insp%20Stats%20BEFAC.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oleObject" Target="file:///\\ccentnas3\DS-Public\BEFAC\Performance%20Data\2022\04%20Apr%202022\Performance%20Data%20-%20Apr%202022.xls"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centnas3\DS-Public\BEFAC\Performance%20Data\2021\10%20Oct%202021\Performance%20Data%20Oct%202021.xls"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oleObject" Target="file:///\\ccentnas3\DS-Public\BEFAC\Performance%20Data\2021\10%20Oct%202021\Performance%20Data%20Oct%202021.xls"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file:///\\ccentnas3\DS-Public\BEFAC\Performance%20Data\2021\10%20Oct%202021\Performance%20Data%20Oct%202021.xls"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US"/>
              <a:t>Building - Permits Issued</a:t>
            </a:r>
          </a:p>
        </c:rich>
      </c:tx>
      <c:overlay val="0"/>
      <c:spPr>
        <a:noFill/>
        <a:ln w="25400">
          <a:noFill/>
        </a:ln>
      </c:spPr>
    </c:title>
    <c:autoTitleDeleted val="0"/>
    <c:plotArea>
      <c:layout>
        <c:manualLayout>
          <c:layoutTarget val="inner"/>
          <c:xMode val="edge"/>
          <c:yMode val="edge"/>
          <c:x val="8.1331551578333036E-2"/>
          <c:y val="1.9190313474966574E-2"/>
          <c:w val="0.88585518225733417"/>
          <c:h val="0.76428970901548499"/>
        </c:manualLayout>
      </c:layout>
      <c:lineChart>
        <c:grouping val="standard"/>
        <c:varyColors val="0"/>
        <c:ser>
          <c:idx val="1"/>
          <c:order val="0"/>
          <c:tx>
            <c:strRef>
              <c:f>'Bldg Permits Issued'!$A$5</c:f>
              <c:strCache>
                <c:ptCount val="1"/>
                <c:pt idx="0">
                  <c:v>FY18</c:v>
                </c:pt>
              </c:strCache>
            </c:strRef>
          </c:tx>
          <c:spPr>
            <a:ln w="28575" cap="rnd">
              <a:solidFill>
                <a:schemeClr val="accent2"/>
              </a:solidFill>
              <a:round/>
            </a:ln>
            <a:effectLst/>
          </c:spPr>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Permits Issued'!$B$4:$M$4</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'Bldg Permits Issued'!$B$5:$M$5</c:f>
              <c:numCache>
                <c:formatCode>#,##0</c:formatCode>
                <c:ptCount val="12"/>
                <c:pt idx="0">
                  <c:v>4632</c:v>
                </c:pt>
                <c:pt idx="1">
                  <c:v>5239</c:v>
                </c:pt>
                <c:pt idx="2">
                  <c:v>4302</c:v>
                </c:pt>
                <c:pt idx="3">
                  <c:v>4646</c:v>
                </c:pt>
                <c:pt idx="4">
                  <c:v>4406</c:v>
                </c:pt>
                <c:pt idx="5">
                  <c:v>3866</c:v>
                </c:pt>
                <c:pt idx="6">
                  <c:v>4223</c:v>
                </c:pt>
                <c:pt idx="7">
                  <c:v>4058</c:v>
                </c:pt>
                <c:pt idx="8">
                  <c:v>4934</c:v>
                </c:pt>
                <c:pt idx="9">
                  <c:v>4781</c:v>
                </c:pt>
                <c:pt idx="10">
                  <c:v>5346</c:v>
                </c:pt>
                <c:pt idx="11">
                  <c:v>5047</c:v>
                </c:pt>
              </c:numCache>
            </c:numRef>
          </c:val>
          <c:smooth val="0"/>
          <c:extLst>
            <c:ext xmlns:c16="http://schemas.microsoft.com/office/drawing/2014/chart" uri="{C3380CC4-5D6E-409C-BE32-E72D297353CC}">
              <c16:uniqueId val="{00000000-5BE3-4859-A7C8-7BD206A17982}"/>
            </c:ext>
          </c:extLst>
        </c:ser>
        <c:ser>
          <c:idx val="2"/>
          <c:order val="1"/>
          <c:tx>
            <c:strRef>
              <c:f>'Bldg Permits Issued'!$A$6</c:f>
              <c:strCache>
                <c:ptCount val="1"/>
                <c:pt idx="0">
                  <c:v>FY19</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Permits Issued'!$B$4:$M$4</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'Bldg Permits Issued'!$B$6:$M$6</c:f>
              <c:numCache>
                <c:formatCode>#,##0</c:formatCode>
                <c:ptCount val="12"/>
                <c:pt idx="0">
                  <c:v>4946</c:v>
                </c:pt>
                <c:pt idx="1">
                  <c:v>5579</c:v>
                </c:pt>
                <c:pt idx="2">
                  <c:v>4177</c:v>
                </c:pt>
                <c:pt idx="3">
                  <c:v>5237</c:v>
                </c:pt>
                <c:pt idx="4">
                  <c:v>4486</c:v>
                </c:pt>
                <c:pt idx="5">
                  <c:v>3729</c:v>
                </c:pt>
                <c:pt idx="6">
                  <c:v>4424</c:v>
                </c:pt>
                <c:pt idx="7">
                  <c:v>4584</c:v>
                </c:pt>
                <c:pt idx="8">
                  <c:v>4657</c:v>
                </c:pt>
                <c:pt idx="9">
                  <c:v>5148</c:v>
                </c:pt>
                <c:pt idx="10">
                  <c:v>4926</c:v>
                </c:pt>
                <c:pt idx="11">
                  <c:v>4922</c:v>
                </c:pt>
              </c:numCache>
            </c:numRef>
          </c:val>
          <c:smooth val="0"/>
          <c:extLst>
            <c:ext xmlns:c16="http://schemas.microsoft.com/office/drawing/2014/chart" uri="{C3380CC4-5D6E-409C-BE32-E72D297353CC}">
              <c16:uniqueId val="{00000001-5BE3-4859-A7C8-7BD206A17982}"/>
            </c:ext>
          </c:extLst>
        </c:ser>
        <c:ser>
          <c:idx val="3"/>
          <c:order val="2"/>
          <c:tx>
            <c:strRef>
              <c:f>'Bldg Permits Issued'!$A$7</c:f>
              <c:strCache>
                <c:ptCount val="1"/>
                <c:pt idx="0">
                  <c:v>FY20</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Permits Issued'!$B$4:$M$4</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'Bldg Permits Issued'!$B$7:$M$7</c:f>
              <c:numCache>
                <c:formatCode>#,##0</c:formatCode>
                <c:ptCount val="12"/>
                <c:pt idx="0">
                  <c:v>5480</c:v>
                </c:pt>
                <c:pt idx="1">
                  <c:v>4570</c:v>
                </c:pt>
                <c:pt idx="2">
                  <c:v>3919</c:v>
                </c:pt>
                <c:pt idx="3">
                  <c:v>4704</c:v>
                </c:pt>
                <c:pt idx="4">
                  <c:v>3418</c:v>
                </c:pt>
                <c:pt idx="5">
                  <c:v>3714</c:v>
                </c:pt>
                <c:pt idx="6">
                  <c:v>4621</c:v>
                </c:pt>
                <c:pt idx="7">
                  <c:v>4088</c:v>
                </c:pt>
                <c:pt idx="8">
                  <c:v>3726</c:v>
                </c:pt>
                <c:pt idx="9">
                  <c:v>3308</c:v>
                </c:pt>
                <c:pt idx="10">
                  <c:v>3479</c:v>
                </c:pt>
                <c:pt idx="11">
                  <c:v>4678</c:v>
                </c:pt>
              </c:numCache>
            </c:numRef>
          </c:val>
          <c:smooth val="0"/>
          <c:extLst>
            <c:ext xmlns:c16="http://schemas.microsoft.com/office/drawing/2014/chart" uri="{C3380CC4-5D6E-409C-BE32-E72D297353CC}">
              <c16:uniqueId val="{00000002-5BE3-4859-A7C8-7BD206A17982}"/>
            </c:ext>
          </c:extLst>
        </c:ser>
        <c:ser>
          <c:idx val="4"/>
          <c:order val="3"/>
          <c:tx>
            <c:strRef>
              <c:f>'Bldg Permits Issued'!$A$8</c:f>
              <c:strCache>
                <c:ptCount val="1"/>
                <c:pt idx="0">
                  <c:v>FY21</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Permits Issued'!$B$4:$M$4</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'Bldg Permits Issued'!$B$8:$M$8</c:f>
              <c:numCache>
                <c:formatCode>#,##0</c:formatCode>
                <c:ptCount val="12"/>
                <c:pt idx="0">
                  <c:v>4718</c:v>
                </c:pt>
                <c:pt idx="1">
                  <c:v>4849</c:v>
                </c:pt>
                <c:pt idx="2">
                  <c:v>5179</c:v>
                </c:pt>
                <c:pt idx="3">
                  <c:v>4609</c:v>
                </c:pt>
                <c:pt idx="4">
                  <c:v>3924</c:v>
                </c:pt>
                <c:pt idx="5">
                  <c:v>5141</c:v>
                </c:pt>
                <c:pt idx="6">
                  <c:v>4777</c:v>
                </c:pt>
                <c:pt idx="7">
                  <c:v>4516</c:v>
                </c:pt>
                <c:pt idx="8">
                  <c:v>5168</c:v>
                </c:pt>
                <c:pt idx="9">
                  <c:v>5200</c:v>
                </c:pt>
                <c:pt idx="10">
                  <c:v>5211</c:v>
                </c:pt>
                <c:pt idx="11">
                  <c:v>5868</c:v>
                </c:pt>
              </c:numCache>
            </c:numRef>
          </c:val>
          <c:smooth val="0"/>
          <c:extLst>
            <c:ext xmlns:c16="http://schemas.microsoft.com/office/drawing/2014/chart" uri="{C3380CC4-5D6E-409C-BE32-E72D297353CC}">
              <c16:uniqueId val="{00000003-5BE3-4859-A7C8-7BD206A17982}"/>
            </c:ext>
          </c:extLst>
        </c:ser>
        <c:ser>
          <c:idx val="5"/>
          <c:order val="4"/>
          <c:tx>
            <c:strRef>
              <c:f>'Bldg Permits Issued'!$A$9</c:f>
              <c:strCache>
                <c:ptCount val="1"/>
                <c:pt idx="0">
                  <c:v>FY22</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Permits Issued'!$B$4:$M$4</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'Bldg Permits Issued'!$B$9:$M$9</c:f>
              <c:numCache>
                <c:formatCode>#,##0</c:formatCode>
                <c:ptCount val="12"/>
                <c:pt idx="0">
                  <c:v>5007</c:v>
                </c:pt>
                <c:pt idx="1">
                  <c:v>6187</c:v>
                </c:pt>
                <c:pt idx="2">
                  <c:v>4757</c:v>
                </c:pt>
                <c:pt idx="3">
                  <c:v>5068</c:v>
                </c:pt>
                <c:pt idx="4">
                  <c:v>4823</c:v>
                </c:pt>
                <c:pt idx="5">
                  <c:v>5063</c:v>
                </c:pt>
                <c:pt idx="6">
                  <c:v>5004</c:v>
                </c:pt>
                <c:pt idx="7">
                  <c:v>5075</c:v>
                </c:pt>
                <c:pt idx="8">
                  <c:v>5482</c:v>
                </c:pt>
                <c:pt idx="9">
                  <c:v>4739</c:v>
                </c:pt>
              </c:numCache>
            </c:numRef>
          </c:val>
          <c:smooth val="0"/>
          <c:extLst>
            <c:ext xmlns:c16="http://schemas.microsoft.com/office/drawing/2014/chart" uri="{C3380CC4-5D6E-409C-BE32-E72D297353CC}">
              <c16:uniqueId val="{00000004-5BE3-4859-A7C8-7BD206A17982}"/>
            </c:ext>
          </c:extLst>
        </c:ser>
        <c:dLbls>
          <c:showLegendKey val="0"/>
          <c:showVal val="0"/>
          <c:showCatName val="0"/>
          <c:showSerName val="0"/>
          <c:showPercent val="0"/>
          <c:showBubbleSize val="0"/>
        </c:dLbls>
        <c:marker val="1"/>
        <c:smooth val="0"/>
        <c:axId val="268596463"/>
        <c:axId val="1"/>
      </c:lineChart>
      <c:catAx>
        <c:axId val="268596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0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min val="2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9525">
            <a:noFill/>
          </a:ln>
        </c:spPr>
        <c:txPr>
          <a:bodyPr rot="0" vert="horz"/>
          <a:lstStyle/>
          <a:p>
            <a:pPr>
              <a:defRPr sz="1000" b="0" i="0" u="none" strike="noStrike" baseline="0">
                <a:solidFill>
                  <a:srgbClr val="000000"/>
                </a:solidFill>
                <a:latin typeface="Calibri"/>
                <a:ea typeface="Calibri"/>
                <a:cs typeface="Calibri"/>
              </a:defRPr>
            </a:pPr>
            <a:endParaRPr lang="en-US"/>
          </a:p>
        </c:txPr>
        <c:crossAx val="26859646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a:lstStyle/>
          <a:p>
            <a:pPr rtl="0">
              <a:defRPr sz="1000" b="0" i="0" u="none" strike="noStrike" baseline="0">
                <a:solidFill>
                  <a:srgbClr val="000000"/>
                </a:solidFill>
                <a:latin typeface="Calibri"/>
                <a:ea typeface="Calibri"/>
                <a:cs typeface="Calibri"/>
              </a:defRPr>
            </a:pPr>
            <a:endParaRPr lang="en-US"/>
          </a:p>
        </c:txPr>
      </c:dTable>
      <c:spPr>
        <a:noFill/>
        <a:ln w="25400">
          <a:noFill/>
        </a:ln>
      </c:spPr>
    </c:plotArea>
    <c:legend>
      <c:legendPos val="r"/>
      <c:layout>
        <c:manualLayout>
          <c:xMode val="edge"/>
          <c:yMode val="edge"/>
          <c:x val="0.87731329616505394"/>
          <c:y val="0.56511319385374159"/>
          <c:w val="5.4748684881985143E-2"/>
          <c:h val="0.18273865915422616"/>
        </c:manualLayout>
      </c:layout>
      <c:overlay val="0"/>
      <c:txPr>
        <a:bodyPr/>
        <a:lstStyle/>
        <a:p>
          <a:pPr>
            <a:defRPr sz="595"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FY20</a:t>
            </a:r>
          </a:p>
        </c:rich>
      </c:tx>
      <c:layout>
        <c:manualLayout>
          <c:xMode val="edge"/>
          <c:yMode val="edge"/>
          <c:x val="0.42871043393000768"/>
          <c:y val="0.5006878072577998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'Bldg Inspector Activity'!$Q$21</c:f>
              <c:strCache>
                <c:ptCount val="1"/>
                <c:pt idx="0">
                  <c:v>FY20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13-43DA-900C-C4264325B30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13-43DA-900C-C4264325B3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13-43DA-900C-C4264325B30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('Bldg Inspector Activity'!$N$22:$N$23,'Bldg Inspector Activity'!$N$26)</c:f>
              <c:strCache>
                <c:ptCount val="3"/>
                <c:pt idx="0">
                  <c:v>Approved</c:v>
                </c:pt>
                <c:pt idx="1">
                  <c:v>Denied</c:v>
                </c:pt>
                <c:pt idx="2">
                  <c:v>Others</c:v>
                </c:pt>
              </c:strCache>
            </c:strRef>
          </c:cat>
          <c:val>
            <c:numRef>
              <c:f>('Bldg Inspector Activity'!$Q$22:$Q$23,'Bldg Inspector Activity'!$Q$26)</c:f>
              <c:numCache>
                <c:formatCode>#,##0</c:formatCode>
                <c:ptCount val="3"/>
                <c:pt idx="0">
                  <c:v>201234</c:v>
                </c:pt>
                <c:pt idx="1">
                  <c:v>25095</c:v>
                </c:pt>
                <c:pt idx="2">
                  <c:v>3267</c:v>
                </c:pt>
              </c:numCache>
            </c:numRef>
          </c:val>
          <c:extLst>
            <c:ext xmlns:c16="http://schemas.microsoft.com/office/drawing/2014/chart" uri="{C3380CC4-5D6E-409C-BE32-E72D297353CC}">
              <c16:uniqueId val="{00000006-C013-43DA-900C-C4264325B30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FY21</a:t>
            </a:r>
          </a:p>
        </c:rich>
      </c:tx>
      <c:layout>
        <c:manualLayout>
          <c:xMode val="edge"/>
          <c:yMode val="edge"/>
          <c:x val="0.45871746757694143"/>
          <c:y val="0.5142599194077085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'Bldg Inspector Activity'!$R$21</c:f>
              <c:strCache>
                <c:ptCount val="1"/>
                <c:pt idx="0">
                  <c:v>FY21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D49-4D08-BF21-A7A77141C6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D49-4D08-BF21-A7A77141C69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D49-4D08-BF21-A7A77141C69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('Bldg Inspector Activity'!$N$22:$N$23,'Bldg Inspector Activity'!$N$26)</c:f>
              <c:strCache>
                <c:ptCount val="3"/>
                <c:pt idx="0">
                  <c:v>Approved</c:v>
                </c:pt>
                <c:pt idx="1">
                  <c:v>Denied</c:v>
                </c:pt>
                <c:pt idx="2">
                  <c:v>Others</c:v>
                </c:pt>
              </c:strCache>
            </c:strRef>
          </c:cat>
          <c:val>
            <c:numRef>
              <c:f>('Bldg Inspector Activity'!$R$22:$R$23,'Bldg Inspector Activity'!$R$26)</c:f>
              <c:numCache>
                <c:formatCode>#,##0</c:formatCode>
                <c:ptCount val="3"/>
                <c:pt idx="0">
                  <c:v>220399</c:v>
                </c:pt>
                <c:pt idx="1">
                  <c:v>27765</c:v>
                </c:pt>
                <c:pt idx="2">
                  <c:v>9273</c:v>
                </c:pt>
              </c:numCache>
            </c:numRef>
          </c:val>
          <c:extLst>
            <c:ext xmlns:c16="http://schemas.microsoft.com/office/drawing/2014/chart" uri="{C3380CC4-5D6E-409C-BE32-E72D297353CC}">
              <c16:uniqueId val="{00000006-0D49-4D08-BF21-A7A77141C69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FY22</a:t>
            </a:r>
          </a:p>
        </c:rich>
      </c:tx>
      <c:layout>
        <c:manualLayout>
          <c:xMode val="edge"/>
          <c:yMode val="edge"/>
          <c:x val="0.45510787805162173"/>
          <c:y val="0.5242792002509943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FY22</a:t>
            </a:r>
          </a:p>
        </c:rich>
      </c:tx>
      <c:layout>
        <c:manualLayout>
          <c:xMode val="edge"/>
          <c:yMode val="edge"/>
          <c:x val="0.4603914303099656"/>
          <c:y val="0.52874628013270497"/>
        </c:manualLayout>
      </c:layout>
      <c:overlay val="0"/>
      <c:spPr>
        <a:noFill/>
        <a:ln w="25400">
          <a:noFill/>
        </a:ln>
      </c:spPr>
    </c:title>
    <c:autoTitleDeleted val="0"/>
    <c:plotArea>
      <c:layout/>
      <c:pieChart>
        <c:varyColors val="1"/>
        <c:ser>
          <c:idx val="0"/>
          <c:order val="0"/>
          <c:tx>
            <c:strRef>
              <c:f>'Bldg Inspector Activity'!$S$21</c:f>
              <c:strCache>
                <c:ptCount val="1"/>
                <c:pt idx="0">
                  <c:v>FY22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CDB-41FA-9857-609718C788D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DB-41FA-9857-609718C788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CDB-41FA-9857-609718C788DA}"/>
              </c:ext>
            </c:extLst>
          </c:dPt>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('Bldg Inspector Activity'!$N$22:$N$23,'Bldg Inspector Activity'!$N$26)</c:f>
              <c:strCache>
                <c:ptCount val="3"/>
                <c:pt idx="0">
                  <c:v>Approved</c:v>
                </c:pt>
                <c:pt idx="1">
                  <c:v>Denied</c:v>
                </c:pt>
                <c:pt idx="2">
                  <c:v>Others</c:v>
                </c:pt>
              </c:strCache>
            </c:strRef>
          </c:cat>
          <c:val>
            <c:numRef>
              <c:f>('Bldg Inspector Activity'!$S$22:$S$23,'Bldg Inspector Activity'!$S$26)</c:f>
              <c:numCache>
                <c:formatCode>#,##0</c:formatCode>
                <c:ptCount val="3"/>
                <c:pt idx="0">
                  <c:v>204316</c:v>
                </c:pt>
                <c:pt idx="1">
                  <c:v>28396</c:v>
                </c:pt>
                <c:pt idx="2">
                  <c:v>10656</c:v>
                </c:pt>
              </c:numCache>
            </c:numRef>
          </c:val>
          <c:extLst>
            <c:ext xmlns:c16="http://schemas.microsoft.com/office/drawing/2014/chart" uri="{C3380CC4-5D6E-409C-BE32-E72D297353CC}">
              <c16:uniqueId val="{00000006-7CDB-41FA-9857-609718C788DA}"/>
            </c:ext>
          </c:extLst>
        </c:ser>
        <c:dLbls>
          <c:showLegendKey val="0"/>
          <c:showVal val="0"/>
          <c:showCatName val="0"/>
          <c:showSerName val="0"/>
          <c:showPercent val="0"/>
          <c:showBubbleSize val="0"/>
          <c:showLeaderLines val="1"/>
        </c:dLbls>
        <c:firstSliceAng val="0"/>
      </c:pieChart>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'Bldg Permits Issued'!$N$4</c:f>
              <c:strCache>
                <c:ptCount val="1"/>
                <c:pt idx="0">
                  <c:v>YTD</c:v>
                </c:pt>
              </c:strCache>
            </c:strRef>
          </c:tx>
          <c:invertIfNegative val="0"/>
          <c:dPt>
            <c:idx val="1"/>
            <c:invertIfNegative val="0"/>
            <c:bubble3D val="0"/>
            <c:extLst>
              <c:ext xmlns:c16="http://schemas.microsoft.com/office/drawing/2014/chart" uri="{C3380CC4-5D6E-409C-BE32-E72D297353CC}">
                <c16:uniqueId val="{00000001-C499-4F50-BCCE-4455DE546244}"/>
              </c:ext>
            </c:extLst>
          </c:dPt>
          <c:dPt>
            <c:idx val="2"/>
            <c:invertIfNegative val="0"/>
            <c:bubble3D val="0"/>
            <c:extLst>
              <c:ext xmlns:c16="http://schemas.microsoft.com/office/drawing/2014/chart" uri="{C3380CC4-5D6E-409C-BE32-E72D297353CC}">
                <c16:uniqueId val="{00000003-C499-4F50-BCCE-4455DE546244}"/>
              </c:ext>
            </c:extLst>
          </c:dPt>
          <c:dPt>
            <c:idx val="3"/>
            <c:invertIfNegative val="0"/>
            <c:bubble3D val="0"/>
            <c:extLst>
              <c:ext xmlns:c16="http://schemas.microsoft.com/office/drawing/2014/chart" uri="{C3380CC4-5D6E-409C-BE32-E72D297353CC}">
                <c16:uniqueId val="{00000005-C499-4F50-BCCE-4455DE546244}"/>
              </c:ext>
            </c:extLst>
          </c:dPt>
          <c:dPt>
            <c:idx val="4"/>
            <c:invertIfNegative val="0"/>
            <c:bubble3D val="0"/>
            <c:extLst>
              <c:ext xmlns:c16="http://schemas.microsoft.com/office/drawing/2014/chart" uri="{C3380CC4-5D6E-409C-BE32-E72D297353CC}">
                <c16:uniqueId val="{00000007-C499-4F50-BCCE-4455DE546244}"/>
              </c:ext>
            </c:extLst>
          </c:dPt>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Permits Issued'!$A$5:$A$9</c:f>
              <c:strCache>
                <c:ptCount val="5"/>
                <c:pt idx="0">
                  <c:v>FY18</c:v>
                </c:pt>
                <c:pt idx="1">
                  <c:v>FY19</c:v>
                </c:pt>
                <c:pt idx="2">
                  <c:v>FY20</c:v>
                </c:pt>
                <c:pt idx="3">
                  <c:v>FY21</c:v>
                </c:pt>
                <c:pt idx="4">
                  <c:v>FY22</c:v>
                </c:pt>
              </c:strCache>
            </c:strRef>
          </c:cat>
          <c:val>
            <c:numRef>
              <c:f>'Bldg Permits Issued'!$N$5:$N$9</c:f>
              <c:numCache>
                <c:formatCode>#,##0</c:formatCode>
                <c:ptCount val="5"/>
                <c:pt idx="0">
                  <c:v>55480</c:v>
                </c:pt>
                <c:pt idx="1">
                  <c:v>56815</c:v>
                </c:pt>
                <c:pt idx="2">
                  <c:v>49705</c:v>
                </c:pt>
                <c:pt idx="3">
                  <c:v>59160</c:v>
                </c:pt>
                <c:pt idx="4">
                  <c:v>51205</c:v>
                </c:pt>
              </c:numCache>
            </c:numRef>
          </c:val>
          <c:extLst>
            <c:ext xmlns:c16="http://schemas.microsoft.com/office/drawing/2014/chart" uri="{C3380CC4-5D6E-409C-BE32-E72D297353CC}">
              <c16:uniqueId val="{00000008-C499-4F50-BCCE-4455DE546244}"/>
            </c:ext>
          </c:extLst>
        </c:ser>
        <c:dLbls>
          <c:showLegendKey val="0"/>
          <c:showVal val="0"/>
          <c:showCatName val="0"/>
          <c:showSerName val="0"/>
          <c:showPercent val="0"/>
          <c:showBubbleSize val="0"/>
        </c:dLbls>
        <c:gapWidth val="150"/>
        <c:axId val="268601871"/>
        <c:axId val="1"/>
      </c:barChart>
      <c:catAx>
        <c:axId val="268601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9525">
            <a:noFill/>
          </a:ln>
        </c:spPr>
        <c:txPr>
          <a:bodyPr rot="0" vert="horz"/>
          <a:lstStyle/>
          <a:p>
            <a:pPr>
              <a:defRPr sz="900" b="0" i="0" u="none" strike="noStrike" baseline="0">
                <a:solidFill>
                  <a:srgbClr val="000000"/>
                </a:solidFill>
                <a:latin typeface="Calibri"/>
                <a:ea typeface="Calibri"/>
                <a:cs typeface="Calibri"/>
              </a:defRPr>
            </a:pPr>
            <a:endParaRPr lang="en-US"/>
          </a:p>
        </c:txPr>
        <c:crossAx val="268601871"/>
        <c:crosses val="autoZero"/>
        <c:crossBetween val="between"/>
      </c:valAx>
      <c:dTable>
        <c:showHorzBorder val="1"/>
        <c:showVertBorder val="1"/>
        <c:showOutline val="1"/>
        <c:showKeys val="1"/>
        <c:spPr>
          <a:noFill/>
        </c:spPr>
        <c:txPr>
          <a:bodyPr/>
          <a:lstStyle/>
          <a:p>
            <a:pPr rtl="0">
              <a:defRPr sz="1000" b="0" i="0" u="none" strike="noStrike" baseline="0">
                <a:solidFill>
                  <a:srgbClr val="000000"/>
                </a:solidFill>
                <a:latin typeface="Calibri"/>
                <a:ea typeface="Calibri"/>
                <a:cs typeface="Calibri"/>
              </a:defRPr>
            </a:pPr>
            <a:endParaRPr lang="en-US"/>
          </a:p>
        </c:txPr>
      </c:dTable>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US"/>
              <a:t>Building - Completed Inspections</a:t>
            </a:r>
          </a:p>
        </c:rich>
      </c:tx>
      <c:layout>
        <c:manualLayout>
          <c:xMode val="edge"/>
          <c:yMode val="edge"/>
          <c:x val="0.37165354330708661"/>
          <c:y val="3.470342802894319E-2"/>
        </c:manualLayout>
      </c:layout>
      <c:overlay val="0"/>
      <c:spPr>
        <a:noFill/>
        <a:ln w="25400">
          <a:noFill/>
        </a:ln>
      </c:spPr>
    </c:title>
    <c:autoTitleDeleted val="0"/>
    <c:plotArea>
      <c:layout>
        <c:manualLayout>
          <c:layoutTarget val="inner"/>
          <c:xMode val="edge"/>
          <c:yMode val="edge"/>
          <c:x val="9.3776957609099862E-2"/>
          <c:y val="1.2375197359344741E-2"/>
          <c:w val="0.87723704770366739"/>
          <c:h val="0.77005462372333622"/>
        </c:manualLayout>
      </c:layout>
      <c:lineChart>
        <c:grouping val="standard"/>
        <c:varyColors val="0"/>
        <c:ser>
          <c:idx val="1"/>
          <c:order val="0"/>
          <c:tx>
            <c:strRef>
              <c:f>'Bldg Completed Inspections'!$A$5</c:f>
              <c:strCache>
                <c:ptCount val="1"/>
                <c:pt idx="0">
                  <c:v>FY18</c:v>
                </c:pt>
              </c:strCache>
            </c:strRef>
          </c:tx>
          <c:spPr>
            <a:ln w="28575" cap="rnd">
              <a:solidFill>
                <a:schemeClr val="accent2"/>
              </a:solidFill>
              <a:round/>
            </a:ln>
            <a:effectLst/>
          </c:spPr>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Completed Inspections'!$B$4:$M$4</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'Bldg Completed Inspections'!$B$5:$M$5</c:f>
              <c:numCache>
                <c:formatCode>#,##0</c:formatCode>
                <c:ptCount val="12"/>
                <c:pt idx="0">
                  <c:v>22626</c:v>
                </c:pt>
                <c:pt idx="1">
                  <c:v>26980</c:v>
                </c:pt>
                <c:pt idx="2">
                  <c:v>26459</c:v>
                </c:pt>
                <c:pt idx="3">
                  <c:v>25020</c:v>
                </c:pt>
                <c:pt idx="4">
                  <c:v>22778</c:v>
                </c:pt>
                <c:pt idx="5">
                  <c:v>27768</c:v>
                </c:pt>
                <c:pt idx="6">
                  <c:v>22870</c:v>
                </c:pt>
                <c:pt idx="7">
                  <c:v>21398</c:v>
                </c:pt>
                <c:pt idx="8">
                  <c:v>24830</c:v>
                </c:pt>
                <c:pt idx="9">
                  <c:v>23942</c:v>
                </c:pt>
                <c:pt idx="10">
                  <c:v>25426</c:v>
                </c:pt>
                <c:pt idx="11">
                  <c:v>24443</c:v>
                </c:pt>
              </c:numCache>
            </c:numRef>
          </c:val>
          <c:smooth val="0"/>
          <c:extLst>
            <c:ext xmlns:c16="http://schemas.microsoft.com/office/drawing/2014/chart" uri="{C3380CC4-5D6E-409C-BE32-E72D297353CC}">
              <c16:uniqueId val="{00000000-01D5-4FB5-B290-462BDEEF8AE8}"/>
            </c:ext>
          </c:extLst>
        </c:ser>
        <c:ser>
          <c:idx val="2"/>
          <c:order val="1"/>
          <c:tx>
            <c:strRef>
              <c:f>'Bldg Completed Inspections'!$A$6</c:f>
              <c:strCache>
                <c:ptCount val="1"/>
                <c:pt idx="0">
                  <c:v>FY19</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Completed Inspections'!$B$4:$M$4</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'Bldg Completed Inspections'!$B$6:$M$6</c:f>
              <c:numCache>
                <c:formatCode>#,##0</c:formatCode>
                <c:ptCount val="12"/>
                <c:pt idx="0">
                  <c:v>23689</c:v>
                </c:pt>
                <c:pt idx="1">
                  <c:v>25729</c:v>
                </c:pt>
                <c:pt idx="2">
                  <c:v>21795</c:v>
                </c:pt>
                <c:pt idx="3">
                  <c:v>26588</c:v>
                </c:pt>
                <c:pt idx="4">
                  <c:v>23249</c:v>
                </c:pt>
                <c:pt idx="5">
                  <c:v>22133</c:v>
                </c:pt>
                <c:pt idx="6">
                  <c:v>23008</c:v>
                </c:pt>
                <c:pt idx="7">
                  <c:v>20788</c:v>
                </c:pt>
                <c:pt idx="8">
                  <c:v>23326</c:v>
                </c:pt>
                <c:pt idx="9">
                  <c:v>22801</c:v>
                </c:pt>
                <c:pt idx="10">
                  <c:v>23779</c:v>
                </c:pt>
                <c:pt idx="11">
                  <c:v>21080</c:v>
                </c:pt>
              </c:numCache>
            </c:numRef>
          </c:val>
          <c:smooth val="0"/>
          <c:extLst>
            <c:ext xmlns:c16="http://schemas.microsoft.com/office/drawing/2014/chart" uri="{C3380CC4-5D6E-409C-BE32-E72D297353CC}">
              <c16:uniqueId val="{00000001-01D5-4FB5-B290-462BDEEF8AE8}"/>
            </c:ext>
          </c:extLst>
        </c:ser>
        <c:ser>
          <c:idx val="3"/>
          <c:order val="2"/>
          <c:tx>
            <c:strRef>
              <c:f>'Bldg Completed Inspections'!$A$7</c:f>
              <c:strCache>
                <c:ptCount val="1"/>
                <c:pt idx="0">
                  <c:v>FY20</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Completed Inspections'!$B$4:$M$4</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'Bldg Completed Inspections'!$B$7:$M$7</c:f>
              <c:numCache>
                <c:formatCode>#,##0</c:formatCode>
                <c:ptCount val="12"/>
                <c:pt idx="0">
                  <c:v>22187</c:v>
                </c:pt>
                <c:pt idx="1">
                  <c:v>21963</c:v>
                </c:pt>
                <c:pt idx="2">
                  <c:v>20661</c:v>
                </c:pt>
                <c:pt idx="3">
                  <c:v>23024</c:v>
                </c:pt>
                <c:pt idx="4">
                  <c:v>18050</c:v>
                </c:pt>
                <c:pt idx="5">
                  <c:v>18977</c:v>
                </c:pt>
                <c:pt idx="6">
                  <c:v>20933</c:v>
                </c:pt>
                <c:pt idx="7">
                  <c:v>19986</c:v>
                </c:pt>
                <c:pt idx="8">
                  <c:v>20557</c:v>
                </c:pt>
                <c:pt idx="9">
                  <c:v>19241</c:v>
                </c:pt>
                <c:pt idx="10">
                  <c:v>16963</c:v>
                </c:pt>
                <c:pt idx="11">
                  <c:v>19664</c:v>
                </c:pt>
              </c:numCache>
            </c:numRef>
          </c:val>
          <c:smooth val="0"/>
          <c:extLst>
            <c:ext xmlns:c16="http://schemas.microsoft.com/office/drawing/2014/chart" uri="{C3380CC4-5D6E-409C-BE32-E72D297353CC}">
              <c16:uniqueId val="{00000002-01D5-4FB5-B290-462BDEEF8AE8}"/>
            </c:ext>
          </c:extLst>
        </c:ser>
        <c:ser>
          <c:idx val="4"/>
          <c:order val="3"/>
          <c:tx>
            <c:strRef>
              <c:f>'Bldg Completed Inspections'!$A$8</c:f>
              <c:strCache>
                <c:ptCount val="1"/>
                <c:pt idx="0">
                  <c:v>FY21</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Completed Inspections'!$B$4:$M$4</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'Bldg Completed Inspections'!$B$8:$M$8</c:f>
              <c:numCache>
                <c:formatCode>#,##0</c:formatCode>
                <c:ptCount val="12"/>
                <c:pt idx="0">
                  <c:v>20440</c:v>
                </c:pt>
                <c:pt idx="1">
                  <c:v>19376</c:v>
                </c:pt>
                <c:pt idx="2">
                  <c:v>20604</c:v>
                </c:pt>
                <c:pt idx="3">
                  <c:v>20062</c:v>
                </c:pt>
                <c:pt idx="4">
                  <c:v>17055</c:v>
                </c:pt>
                <c:pt idx="5">
                  <c:v>19487</c:v>
                </c:pt>
                <c:pt idx="6">
                  <c:v>17307</c:v>
                </c:pt>
                <c:pt idx="7">
                  <c:v>18928</c:v>
                </c:pt>
                <c:pt idx="8">
                  <c:v>22626</c:v>
                </c:pt>
                <c:pt idx="9">
                  <c:v>21014</c:v>
                </c:pt>
                <c:pt idx="10">
                  <c:v>20078</c:v>
                </c:pt>
                <c:pt idx="11">
                  <c:v>23290</c:v>
                </c:pt>
              </c:numCache>
            </c:numRef>
          </c:val>
          <c:smooth val="0"/>
          <c:extLst>
            <c:ext xmlns:c16="http://schemas.microsoft.com/office/drawing/2014/chart" uri="{C3380CC4-5D6E-409C-BE32-E72D297353CC}">
              <c16:uniqueId val="{00000003-01D5-4FB5-B290-462BDEEF8AE8}"/>
            </c:ext>
          </c:extLst>
        </c:ser>
        <c:ser>
          <c:idx val="5"/>
          <c:order val="4"/>
          <c:tx>
            <c:strRef>
              <c:f>'Bldg Completed Inspections'!$A$9</c:f>
              <c:strCache>
                <c:ptCount val="1"/>
                <c:pt idx="0">
                  <c:v>FY22</c:v>
                </c:pt>
              </c:strCache>
            </c:strRef>
          </c:tx>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Completed Inspections'!$B$4:$M$4</c:f>
              <c:strCache>
                <c:ptCount val="12"/>
                <c:pt idx="0">
                  <c:v>JUL</c:v>
                </c:pt>
                <c:pt idx="1">
                  <c:v>AUG</c:v>
                </c:pt>
                <c:pt idx="2">
                  <c:v>SEPT</c:v>
                </c:pt>
                <c:pt idx="3">
                  <c:v>OCT</c:v>
                </c:pt>
                <c:pt idx="4">
                  <c:v>NOV</c:v>
                </c:pt>
                <c:pt idx="5">
                  <c:v>DEC</c:v>
                </c:pt>
                <c:pt idx="6">
                  <c:v>JAN</c:v>
                </c:pt>
                <c:pt idx="7">
                  <c:v>FEB</c:v>
                </c:pt>
                <c:pt idx="8">
                  <c:v>MAR</c:v>
                </c:pt>
                <c:pt idx="9">
                  <c:v>APR</c:v>
                </c:pt>
                <c:pt idx="10">
                  <c:v>MAY</c:v>
                </c:pt>
                <c:pt idx="11">
                  <c:v>JUN</c:v>
                </c:pt>
              </c:strCache>
            </c:strRef>
          </c:cat>
          <c:val>
            <c:numRef>
              <c:f>'Bldg Completed Inspections'!$B$9:$M$9</c:f>
              <c:numCache>
                <c:formatCode>_(* #,##0_);_(* \(#,##0\);_(* "-"_);_(@_)</c:formatCode>
                <c:ptCount val="12"/>
                <c:pt idx="0">
                  <c:v>20791</c:v>
                </c:pt>
                <c:pt idx="1">
                  <c:v>21925</c:v>
                </c:pt>
                <c:pt idx="2">
                  <c:v>21764</c:v>
                </c:pt>
                <c:pt idx="3">
                  <c:v>20779</c:v>
                </c:pt>
                <c:pt idx="4">
                  <c:v>22321</c:v>
                </c:pt>
                <c:pt idx="5">
                  <c:v>21774</c:v>
                </c:pt>
                <c:pt idx="6">
                  <c:v>22023</c:v>
                </c:pt>
                <c:pt idx="7">
                  <c:v>22316</c:v>
                </c:pt>
                <c:pt idx="8">
                  <c:v>27561</c:v>
                </c:pt>
                <c:pt idx="9">
                  <c:v>23712</c:v>
                </c:pt>
              </c:numCache>
            </c:numRef>
          </c:val>
          <c:smooth val="0"/>
          <c:extLst>
            <c:ext xmlns:c16="http://schemas.microsoft.com/office/drawing/2014/chart" uri="{C3380CC4-5D6E-409C-BE32-E72D297353CC}">
              <c16:uniqueId val="{00000004-01D5-4FB5-B290-462BDEEF8AE8}"/>
            </c:ext>
          </c:extLst>
        </c:ser>
        <c:dLbls>
          <c:showLegendKey val="0"/>
          <c:showVal val="0"/>
          <c:showCatName val="0"/>
          <c:showSerName val="0"/>
          <c:showPercent val="0"/>
          <c:showBubbleSize val="0"/>
        </c:dLbls>
        <c:marker val="1"/>
        <c:smooth val="0"/>
        <c:axId val="262435039"/>
        <c:axId val="1"/>
      </c:lineChart>
      <c:catAx>
        <c:axId val="26243503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vert="horz"/>
          <a:lstStyle/>
          <a:p>
            <a:pPr>
              <a:defRPr sz="10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30000"/>
          <c:min val="10000"/>
        </c:scaling>
        <c:delete val="0"/>
        <c:axPos val="l"/>
        <c:majorGridlines>
          <c:spPr>
            <a:ln w="9525" cap="flat" cmpd="sng" algn="ctr">
              <a:solidFill>
                <a:schemeClr val="tx1"/>
              </a:solidFill>
              <a:round/>
            </a:ln>
            <a:effectLst/>
          </c:spPr>
        </c:majorGridlines>
        <c:numFmt formatCode="#,##0" sourceLinked="1"/>
        <c:majorTickMark val="out"/>
        <c:minorTickMark val="none"/>
        <c:tickLblPos val="nextTo"/>
        <c:spPr>
          <a:ln w="9525">
            <a:noFill/>
          </a:ln>
        </c:spPr>
        <c:txPr>
          <a:bodyPr rot="0" vert="horz"/>
          <a:lstStyle/>
          <a:p>
            <a:pPr>
              <a:defRPr sz="1000" b="0" i="0" u="none" strike="noStrike" baseline="0">
                <a:solidFill>
                  <a:srgbClr val="000000"/>
                </a:solidFill>
                <a:latin typeface="Calibri"/>
                <a:ea typeface="Calibri"/>
                <a:cs typeface="Calibri"/>
              </a:defRPr>
            </a:pPr>
            <a:endParaRPr lang="en-US"/>
          </a:p>
        </c:txPr>
        <c:crossAx val="262435039"/>
        <c:crosses val="autoZero"/>
        <c:crossBetween val="between"/>
      </c:valAx>
      <c:dTable>
        <c:showHorzBorder val="1"/>
        <c:showVertBorder val="1"/>
        <c:showOutline val="1"/>
        <c:showKeys val="1"/>
        <c:spPr>
          <a:noFill/>
          <a:ln w="9525" cap="flat" cmpd="sng" algn="ctr">
            <a:solidFill>
              <a:schemeClr val="bg1">
                <a:lumMod val="65000"/>
              </a:schemeClr>
            </a:solidFill>
            <a:round/>
          </a:ln>
          <a:effectLst/>
        </c:spPr>
        <c:txPr>
          <a:bodyPr/>
          <a:lstStyle/>
          <a:p>
            <a:pPr rtl="0">
              <a:defRPr sz="1000" b="0" i="0" u="none" strike="noStrike" baseline="0">
                <a:solidFill>
                  <a:srgbClr val="000000"/>
                </a:solidFill>
                <a:latin typeface="Calibri"/>
                <a:ea typeface="Calibri"/>
                <a:cs typeface="Calibri"/>
              </a:defRPr>
            </a:pPr>
            <a:endParaRPr lang="en-US"/>
          </a:p>
        </c:txPr>
      </c:dTable>
      <c:spPr>
        <a:noFill/>
        <a:ln w="25400">
          <a:noFill/>
        </a:ln>
      </c:spPr>
    </c:plotArea>
    <c:legend>
      <c:legendPos val="r"/>
      <c:layout>
        <c:manualLayout>
          <c:xMode val="edge"/>
          <c:yMode val="edge"/>
          <c:x val="0.72486764481950672"/>
          <c:y val="0.51328115900406068"/>
          <c:w val="5.1983927773220473E-2"/>
          <c:h val="0.13366042010706103"/>
        </c:manualLayout>
      </c:layout>
      <c:overlay val="0"/>
      <c:txPr>
        <a:bodyPr/>
        <a:lstStyle/>
        <a:p>
          <a:pPr>
            <a:defRPr sz="595"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'Bldg Completed Inspections'!$N$4</c:f>
              <c:strCache>
                <c:ptCount val="1"/>
                <c:pt idx="0">
                  <c:v>YTD</c:v>
                </c:pt>
              </c:strCache>
            </c:strRef>
          </c:tx>
          <c:invertIfNegative val="0"/>
          <c:dPt>
            <c:idx val="1"/>
            <c:invertIfNegative val="0"/>
            <c:bubble3D val="0"/>
            <c:extLst>
              <c:ext xmlns:c16="http://schemas.microsoft.com/office/drawing/2014/chart" uri="{C3380CC4-5D6E-409C-BE32-E72D297353CC}">
                <c16:uniqueId val="{00000001-759A-46EF-B15F-1AA4BE2EE13E}"/>
              </c:ext>
            </c:extLst>
          </c:dPt>
          <c:dPt>
            <c:idx val="2"/>
            <c:invertIfNegative val="0"/>
            <c:bubble3D val="0"/>
            <c:extLst>
              <c:ext xmlns:c16="http://schemas.microsoft.com/office/drawing/2014/chart" uri="{C3380CC4-5D6E-409C-BE32-E72D297353CC}">
                <c16:uniqueId val="{00000003-759A-46EF-B15F-1AA4BE2EE13E}"/>
              </c:ext>
            </c:extLst>
          </c:dPt>
          <c:dPt>
            <c:idx val="3"/>
            <c:invertIfNegative val="0"/>
            <c:bubble3D val="0"/>
            <c:extLst>
              <c:ext xmlns:c16="http://schemas.microsoft.com/office/drawing/2014/chart" uri="{C3380CC4-5D6E-409C-BE32-E72D297353CC}">
                <c16:uniqueId val="{00000005-759A-46EF-B15F-1AA4BE2EE13E}"/>
              </c:ext>
            </c:extLst>
          </c:dPt>
          <c:dPt>
            <c:idx val="4"/>
            <c:invertIfNegative val="0"/>
            <c:bubble3D val="0"/>
            <c:extLst>
              <c:ext xmlns:c16="http://schemas.microsoft.com/office/drawing/2014/chart" uri="{C3380CC4-5D6E-409C-BE32-E72D297353CC}">
                <c16:uniqueId val="{00000007-759A-46EF-B15F-1AA4BE2EE13E}"/>
              </c:ext>
            </c:extLst>
          </c:dPt>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Completed Inspections'!$A$5:$A$9</c:f>
              <c:strCache>
                <c:ptCount val="5"/>
                <c:pt idx="0">
                  <c:v>FY18</c:v>
                </c:pt>
                <c:pt idx="1">
                  <c:v>FY19</c:v>
                </c:pt>
                <c:pt idx="2">
                  <c:v>FY20</c:v>
                </c:pt>
                <c:pt idx="3">
                  <c:v>FY21</c:v>
                </c:pt>
                <c:pt idx="4">
                  <c:v>FY22</c:v>
                </c:pt>
              </c:strCache>
            </c:strRef>
          </c:cat>
          <c:val>
            <c:numRef>
              <c:f>'Bldg Completed Inspections'!$N$5:$N$9</c:f>
              <c:numCache>
                <c:formatCode>#,##0</c:formatCode>
                <c:ptCount val="5"/>
                <c:pt idx="0">
                  <c:v>294540</c:v>
                </c:pt>
                <c:pt idx="1">
                  <c:v>277965</c:v>
                </c:pt>
                <c:pt idx="2">
                  <c:v>242206</c:v>
                </c:pt>
                <c:pt idx="3">
                  <c:v>240267</c:v>
                </c:pt>
                <c:pt idx="4">
                  <c:v>224966</c:v>
                </c:pt>
              </c:numCache>
            </c:numRef>
          </c:val>
          <c:extLst>
            <c:ext xmlns:c16="http://schemas.microsoft.com/office/drawing/2014/chart" uri="{C3380CC4-5D6E-409C-BE32-E72D297353CC}">
              <c16:uniqueId val="{00000008-759A-46EF-B15F-1AA4BE2EE13E}"/>
            </c:ext>
          </c:extLst>
        </c:ser>
        <c:dLbls>
          <c:showLegendKey val="0"/>
          <c:showVal val="0"/>
          <c:showCatName val="0"/>
          <c:showSerName val="0"/>
          <c:showPercent val="0"/>
          <c:showBubbleSize val="0"/>
        </c:dLbls>
        <c:gapWidth val="150"/>
        <c:axId val="268607279"/>
        <c:axId val="1"/>
      </c:barChart>
      <c:catAx>
        <c:axId val="2686072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vert="horz"/>
          <a:lstStyle/>
          <a:p>
            <a:pPr>
              <a:defRPr sz="10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9525">
            <a:noFill/>
          </a:ln>
        </c:spPr>
        <c:txPr>
          <a:bodyPr rot="0" vert="horz"/>
          <a:lstStyle/>
          <a:p>
            <a:pPr>
              <a:defRPr sz="1000" b="0" i="0" u="none" strike="noStrike" baseline="0">
                <a:solidFill>
                  <a:srgbClr val="000000"/>
                </a:solidFill>
                <a:latin typeface="Calibri"/>
                <a:ea typeface="Calibri"/>
                <a:cs typeface="Calibri"/>
              </a:defRPr>
            </a:pPr>
            <a:endParaRPr lang="en-US"/>
          </a:p>
        </c:txPr>
        <c:crossAx val="268607279"/>
        <c:crosses val="autoZero"/>
        <c:crossBetween val="between"/>
      </c:valAx>
      <c:dTable>
        <c:showHorzBorder val="1"/>
        <c:showVertBorder val="1"/>
        <c:showOutline val="1"/>
        <c:showKeys val="1"/>
        <c:txPr>
          <a:bodyPr/>
          <a:lstStyle/>
          <a:p>
            <a:pPr rtl="0">
              <a:defRPr sz="1000" b="0" i="0" u="none" strike="noStrike" baseline="0">
                <a:solidFill>
                  <a:srgbClr val="000000"/>
                </a:solidFill>
                <a:latin typeface="Calibri"/>
                <a:ea typeface="Calibri"/>
                <a:cs typeface="Calibri"/>
              </a:defRPr>
            </a:pPr>
            <a:endParaRPr lang="en-US"/>
          </a:p>
        </c:txPr>
      </c:dTable>
      <c:spPr>
        <a:noFill/>
        <a:ln w="25400">
          <a:noFill/>
        </a:ln>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solidFill>
                  <a:schemeClr val="tx1">
                    <a:lumMod val="75000"/>
                    <a:lumOff val="25000"/>
                  </a:schemeClr>
                </a:solidFill>
              </a:rPr>
              <a:t>Building Inspections Activity Breakdown</a:t>
            </a:r>
          </a:p>
        </c:rich>
      </c:tx>
      <c:layout>
        <c:manualLayout>
          <c:xMode val="edge"/>
          <c:yMode val="edge"/>
          <c:x val="0.32120349703102186"/>
          <c:y val="2.018991877611573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'Monthly Totals'!$B$1</c:f>
              <c:strCache>
                <c:ptCount val="1"/>
                <c:pt idx="0">
                  <c:v>COMMERCIAL</c:v>
                </c:pt>
              </c:strCache>
            </c:strRef>
          </c:tx>
          <c:spPr>
            <a:solidFill>
              <a:schemeClr val="accent1"/>
            </a:solidFill>
            <a:ln>
              <a:noFill/>
            </a:ln>
            <a:effectLst/>
          </c:spPr>
          <c:invertIfNegative val="0"/>
          <c:cat>
            <c:numRef>
              <c:f>'Monthly Totals'!$A$8:$A$55</c:f>
              <c:numCache>
                <c:formatCode>mmm\-yy</c:formatCode>
                <c:ptCount val="48"/>
                <c:pt idx="0">
                  <c:v>43282</c:v>
                </c:pt>
                <c:pt idx="1">
                  <c:v>43313</c:v>
                </c:pt>
                <c:pt idx="2">
                  <c:v>43344</c:v>
                </c:pt>
                <c:pt idx="3">
                  <c:v>43374</c:v>
                </c:pt>
                <c:pt idx="4">
                  <c:v>43405</c:v>
                </c:pt>
                <c:pt idx="5">
                  <c:v>43435</c:v>
                </c:pt>
                <c:pt idx="6">
                  <c:v>43466</c:v>
                </c:pt>
                <c:pt idx="7">
                  <c:v>43497</c:v>
                </c:pt>
                <c:pt idx="8">
                  <c:v>43525</c:v>
                </c:pt>
                <c:pt idx="9">
                  <c:v>43556</c:v>
                </c:pt>
                <c:pt idx="10">
                  <c:v>43586</c:v>
                </c:pt>
                <c:pt idx="11">
                  <c:v>43617</c:v>
                </c:pt>
                <c:pt idx="12">
                  <c:v>43647</c:v>
                </c:pt>
                <c:pt idx="13">
                  <c:v>43678</c:v>
                </c:pt>
                <c:pt idx="14">
                  <c:v>43709</c:v>
                </c:pt>
                <c:pt idx="15">
                  <c:v>43739</c:v>
                </c:pt>
                <c:pt idx="16">
                  <c:v>43770</c:v>
                </c:pt>
                <c:pt idx="17">
                  <c:v>43800</c:v>
                </c:pt>
                <c:pt idx="18">
                  <c:v>43831</c:v>
                </c:pt>
                <c:pt idx="19">
                  <c:v>43862</c:v>
                </c:pt>
                <c:pt idx="20">
                  <c:v>43891</c:v>
                </c:pt>
                <c:pt idx="21">
                  <c:v>43922</c:v>
                </c:pt>
                <c:pt idx="22">
                  <c:v>43952</c:v>
                </c:pt>
                <c:pt idx="23">
                  <c:v>43983</c:v>
                </c:pt>
                <c:pt idx="24">
                  <c:v>44013</c:v>
                </c:pt>
                <c:pt idx="25">
                  <c:v>44044</c:v>
                </c:pt>
                <c:pt idx="26">
                  <c:v>44075</c:v>
                </c:pt>
                <c:pt idx="27">
                  <c:v>44105</c:v>
                </c:pt>
                <c:pt idx="28">
                  <c:v>44136</c:v>
                </c:pt>
                <c:pt idx="29">
                  <c:v>44166</c:v>
                </c:pt>
                <c:pt idx="30">
                  <c:v>44197</c:v>
                </c:pt>
                <c:pt idx="31">
                  <c:v>44228</c:v>
                </c:pt>
                <c:pt idx="32">
                  <c:v>44256</c:v>
                </c:pt>
                <c:pt idx="33">
                  <c:v>44287</c:v>
                </c:pt>
                <c:pt idx="34">
                  <c:v>44317</c:v>
                </c:pt>
                <c:pt idx="35">
                  <c:v>44348</c:v>
                </c:pt>
                <c:pt idx="36">
                  <c:v>44378</c:v>
                </c:pt>
                <c:pt idx="37">
                  <c:v>44409</c:v>
                </c:pt>
                <c:pt idx="38">
                  <c:v>44440</c:v>
                </c:pt>
                <c:pt idx="39">
                  <c:v>44470</c:v>
                </c:pt>
                <c:pt idx="40">
                  <c:v>44501</c:v>
                </c:pt>
                <c:pt idx="41">
                  <c:v>44531</c:v>
                </c:pt>
                <c:pt idx="42">
                  <c:v>44562</c:v>
                </c:pt>
                <c:pt idx="43">
                  <c:v>44593</c:v>
                </c:pt>
                <c:pt idx="44">
                  <c:v>44621</c:v>
                </c:pt>
                <c:pt idx="45">
                  <c:v>44652</c:v>
                </c:pt>
                <c:pt idx="46">
                  <c:v>44682</c:v>
                </c:pt>
                <c:pt idx="47">
                  <c:v>44713</c:v>
                </c:pt>
              </c:numCache>
            </c:numRef>
          </c:cat>
          <c:val>
            <c:numRef>
              <c:f>'Monthly Totals'!$B$8:$B$55</c:f>
              <c:numCache>
                <c:formatCode>General</c:formatCode>
                <c:ptCount val="48"/>
                <c:pt idx="0">
                  <c:v>6593</c:v>
                </c:pt>
                <c:pt idx="1">
                  <c:v>6979</c:v>
                </c:pt>
                <c:pt idx="2">
                  <c:v>6266</c:v>
                </c:pt>
                <c:pt idx="3">
                  <c:v>7874</c:v>
                </c:pt>
                <c:pt idx="4">
                  <c:v>6820</c:v>
                </c:pt>
                <c:pt idx="5">
                  <c:v>6863</c:v>
                </c:pt>
                <c:pt idx="6">
                  <c:v>7243</c:v>
                </c:pt>
                <c:pt idx="7">
                  <c:v>6843</c:v>
                </c:pt>
                <c:pt idx="8">
                  <c:v>7515</c:v>
                </c:pt>
                <c:pt idx="9">
                  <c:v>7258</c:v>
                </c:pt>
                <c:pt idx="10">
                  <c:v>7478</c:v>
                </c:pt>
                <c:pt idx="11">
                  <c:v>7197</c:v>
                </c:pt>
                <c:pt idx="12">
                  <c:v>7321</c:v>
                </c:pt>
                <c:pt idx="13">
                  <c:v>7467</c:v>
                </c:pt>
                <c:pt idx="14">
                  <c:v>6799</c:v>
                </c:pt>
                <c:pt idx="15">
                  <c:v>7799</c:v>
                </c:pt>
                <c:pt idx="16">
                  <c:v>5977</c:v>
                </c:pt>
                <c:pt idx="17">
                  <c:v>6324</c:v>
                </c:pt>
                <c:pt idx="18">
                  <c:v>7421</c:v>
                </c:pt>
                <c:pt idx="19">
                  <c:v>7475</c:v>
                </c:pt>
                <c:pt idx="20">
                  <c:v>7117</c:v>
                </c:pt>
                <c:pt idx="21">
                  <c:v>6292</c:v>
                </c:pt>
                <c:pt idx="22">
                  <c:v>5338</c:v>
                </c:pt>
                <c:pt idx="23">
                  <c:v>6408</c:v>
                </c:pt>
                <c:pt idx="24">
                  <c:v>6359</c:v>
                </c:pt>
                <c:pt idx="25">
                  <c:v>5902</c:v>
                </c:pt>
                <c:pt idx="26">
                  <c:v>6152</c:v>
                </c:pt>
                <c:pt idx="27">
                  <c:v>5744</c:v>
                </c:pt>
                <c:pt idx="28">
                  <c:v>4890</c:v>
                </c:pt>
                <c:pt idx="29">
                  <c:v>5100</c:v>
                </c:pt>
                <c:pt idx="30">
                  <c:v>4525</c:v>
                </c:pt>
                <c:pt idx="31">
                  <c:v>5008</c:v>
                </c:pt>
                <c:pt idx="32">
                  <c:v>6162</c:v>
                </c:pt>
                <c:pt idx="33">
                  <c:v>5813</c:v>
                </c:pt>
                <c:pt idx="34">
                  <c:v>5663</c:v>
                </c:pt>
                <c:pt idx="35">
                  <c:v>6663</c:v>
                </c:pt>
                <c:pt idx="36">
                  <c:v>5715</c:v>
                </c:pt>
                <c:pt idx="37">
                  <c:v>6067</c:v>
                </c:pt>
                <c:pt idx="38">
                  <c:v>5817</c:v>
                </c:pt>
                <c:pt idx="39">
                  <c:v>5691</c:v>
                </c:pt>
                <c:pt idx="40">
                  <c:v>6072</c:v>
                </c:pt>
                <c:pt idx="41">
                  <c:v>5811</c:v>
                </c:pt>
                <c:pt idx="42">
                  <c:v>5619</c:v>
                </c:pt>
                <c:pt idx="43">
                  <c:v>5920</c:v>
                </c:pt>
                <c:pt idx="44">
                  <c:v>7249</c:v>
                </c:pt>
                <c:pt idx="45">
                  <c:v>6320</c:v>
                </c:pt>
              </c:numCache>
            </c:numRef>
          </c:val>
          <c:extLst>
            <c:ext xmlns:c16="http://schemas.microsoft.com/office/drawing/2014/chart" uri="{C3380CC4-5D6E-409C-BE32-E72D297353CC}">
              <c16:uniqueId val="{00000000-D785-4D39-BA02-D85643DFA8F1}"/>
            </c:ext>
          </c:extLst>
        </c:ser>
        <c:ser>
          <c:idx val="1"/>
          <c:order val="1"/>
          <c:tx>
            <c:strRef>
              <c:f>'Monthly Totals'!$C$1</c:f>
              <c:strCache>
                <c:ptCount val="1"/>
                <c:pt idx="0">
                  <c:v>RESIDENTIAL</c:v>
                </c:pt>
              </c:strCache>
            </c:strRef>
          </c:tx>
          <c:spPr>
            <a:solidFill>
              <a:schemeClr val="accent2"/>
            </a:solidFill>
            <a:ln>
              <a:noFill/>
            </a:ln>
            <a:effectLst/>
          </c:spPr>
          <c:invertIfNegative val="0"/>
          <c:cat>
            <c:numRef>
              <c:f>'Monthly Totals'!$A$8:$A$55</c:f>
              <c:numCache>
                <c:formatCode>mmm\-yy</c:formatCode>
                <c:ptCount val="48"/>
                <c:pt idx="0">
                  <c:v>43282</c:v>
                </c:pt>
                <c:pt idx="1">
                  <c:v>43313</c:v>
                </c:pt>
                <c:pt idx="2">
                  <c:v>43344</c:v>
                </c:pt>
                <c:pt idx="3">
                  <c:v>43374</c:v>
                </c:pt>
                <c:pt idx="4">
                  <c:v>43405</c:v>
                </c:pt>
                <c:pt idx="5">
                  <c:v>43435</c:v>
                </c:pt>
                <c:pt idx="6">
                  <c:v>43466</c:v>
                </c:pt>
                <c:pt idx="7">
                  <c:v>43497</c:v>
                </c:pt>
                <c:pt idx="8">
                  <c:v>43525</c:v>
                </c:pt>
                <c:pt idx="9">
                  <c:v>43556</c:v>
                </c:pt>
                <c:pt idx="10">
                  <c:v>43586</c:v>
                </c:pt>
                <c:pt idx="11">
                  <c:v>43617</c:v>
                </c:pt>
                <c:pt idx="12">
                  <c:v>43647</c:v>
                </c:pt>
                <c:pt idx="13">
                  <c:v>43678</c:v>
                </c:pt>
                <c:pt idx="14">
                  <c:v>43709</c:v>
                </c:pt>
                <c:pt idx="15">
                  <c:v>43739</c:v>
                </c:pt>
                <c:pt idx="16">
                  <c:v>43770</c:v>
                </c:pt>
                <c:pt idx="17">
                  <c:v>43800</c:v>
                </c:pt>
                <c:pt idx="18">
                  <c:v>43831</c:v>
                </c:pt>
                <c:pt idx="19">
                  <c:v>43862</c:v>
                </c:pt>
                <c:pt idx="20">
                  <c:v>43891</c:v>
                </c:pt>
                <c:pt idx="21">
                  <c:v>43922</c:v>
                </c:pt>
                <c:pt idx="22">
                  <c:v>43952</c:v>
                </c:pt>
                <c:pt idx="23">
                  <c:v>43983</c:v>
                </c:pt>
                <c:pt idx="24">
                  <c:v>44013</c:v>
                </c:pt>
                <c:pt idx="25">
                  <c:v>44044</c:v>
                </c:pt>
                <c:pt idx="26">
                  <c:v>44075</c:v>
                </c:pt>
                <c:pt idx="27">
                  <c:v>44105</c:v>
                </c:pt>
                <c:pt idx="28">
                  <c:v>44136</c:v>
                </c:pt>
                <c:pt idx="29">
                  <c:v>44166</c:v>
                </c:pt>
                <c:pt idx="30">
                  <c:v>44197</c:v>
                </c:pt>
                <c:pt idx="31">
                  <c:v>44228</c:v>
                </c:pt>
                <c:pt idx="32">
                  <c:v>44256</c:v>
                </c:pt>
                <c:pt idx="33">
                  <c:v>44287</c:v>
                </c:pt>
                <c:pt idx="34">
                  <c:v>44317</c:v>
                </c:pt>
                <c:pt idx="35">
                  <c:v>44348</c:v>
                </c:pt>
                <c:pt idx="36">
                  <c:v>44378</c:v>
                </c:pt>
                <c:pt idx="37">
                  <c:v>44409</c:v>
                </c:pt>
                <c:pt idx="38">
                  <c:v>44440</c:v>
                </c:pt>
                <c:pt idx="39">
                  <c:v>44470</c:v>
                </c:pt>
                <c:pt idx="40">
                  <c:v>44501</c:v>
                </c:pt>
                <c:pt idx="41">
                  <c:v>44531</c:v>
                </c:pt>
                <c:pt idx="42">
                  <c:v>44562</c:v>
                </c:pt>
                <c:pt idx="43">
                  <c:v>44593</c:v>
                </c:pt>
                <c:pt idx="44">
                  <c:v>44621</c:v>
                </c:pt>
                <c:pt idx="45">
                  <c:v>44652</c:v>
                </c:pt>
                <c:pt idx="46">
                  <c:v>44682</c:v>
                </c:pt>
                <c:pt idx="47">
                  <c:v>44713</c:v>
                </c:pt>
              </c:numCache>
            </c:numRef>
          </c:cat>
          <c:val>
            <c:numRef>
              <c:f>'Monthly Totals'!$C$8:$C$55</c:f>
              <c:numCache>
                <c:formatCode>General</c:formatCode>
                <c:ptCount val="48"/>
                <c:pt idx="0">
                  <c:v>16343</c:v>
                </c:pt>
                <c:pt idx="1">
                  <c:v>17460</c:v>
                </c:pt>
                <c:pt idx="2">
                  <c:v>14783</c:v>
                </c:pt>
                <c:pt idx="3">
                  <c:v>17402</c:v>
                </c:pt>
                <c:pt idx="4">
                  <c:v>15431</c:v>
                </c:pt>
                <c:pt idx="5">
                  <c:v>14549</c:v>
                </c:pt>
                <c:pt idx="6">
                  <c:v>15756</c:v>
                </c:pt>
                <c:pt idx="7">
                  <c:v>13929</c:v>
                </c:pt>
                <c:pt idx="8">
                  <c:v>15812</c:v>
                </c:pt>
                <c:pt idx="9">
                  <c:v>15528</c:v>
                </c:pt>
                <c:pt idx="10">
                  <c:v>16282</c:v>
                </c:pt>
                <c:pt idx="11">
                  <c:v>13877</c:v>
                </c:pt>
                <c:pt idx="12">
                  <c:v>14863</c:v>
                </c:pt>
                <c:pt idx="13">
                  <c:v>14501</c:v>
                </c:pt>
                <c:pt idx="14">
                  <c:v>13859</c:v>
                </c:pt>
                <c:pt idx="15">
                  <c:v>15209</c:v>
                </c:pt>
                <c:pt idx="16">
                  <c:v>12052</c:v>
                </c:pt>
                <c:pt idx="17">
                  <c:v>12632</c:v>
                </c:pt>
                <c:pt idx="18">
                  <c:v>13484</c:v>
                </c:pt>
                <c:pt idx="19">
                  <c:v>12495</c:v>
                </c:pt>
                <c:pt idx="20">
                  <c:v>13418</c:v>
                </c:pt>
                <c:pt idx="21">
                  <c:v>12925</c:v>
                </c:pt>
                <c:pt idx="22">
                  <c:v>11603</c:v>
                </c:pt>
                <c:pt idx="23">
                  <c:v>13223</c:v>
                </c:pt>
                <c:pt idx="24">
                  <c:v>14050</c:v>
                </c:pt>
                <c:pt idx="25">
                  <c:v>13076</c:v>
                </c:pt>
                <c:pt idx="26">
                  <c:v>13828</c:v>
                </c:pt>
                <c:pt idx="27">
                  <c:v>13717</c:v>
                </c:pt>
                <c:pt idx="28">
                  <c:v>11740</c:v>
                </c:pt>
                <c:pt idx="29">
                  <c:v>13927</c:v>
                </c:pt>
                <c:pt idx="30">
                  <c:v>12287</c:v>
                </c:pt>
                <c:pt idx="31">
                  <c:v>13441</c:v>
                </c:pt>
                <c:pt idx="32">
                  <c:v>15612</c:v>
                </c:pt>
                <c:pt idx="33">
                  <c:v>14580</c:v>
                </c:pt>
                <c:pt idx="34">
                  <c:v>13868</c:v>
                </c:pt>
                <c:pt idx="35">
                  <c:v>15731</c:v>
                </c:pt>
                <c:pt idx="36">
                  <c:v>14357</c:v>
                </c:pt>
                <c:pt idx="37">
                  <c:v>15193</c:v>
                </c:pt>
                <c:pt idx="38">
                  <c:v>15188</c:v>
                </c:pt>
                <c:pt idx="39">
                  <c:v>14532</c:v>
                </c:pt>
                <c:pt idx="40">
                  <c:v>15493</c:v>
                </c:pt>
                <c:pt idx="41">
                  <c:v>15241</c:v>
                </c:pt>
                <c:pt idx="42">
                  <c:v>15682</c:v>
                </c:pt>
                <c:pt idx="43">
                  <c:v>15483</c:v>
                </c:pt>
                <c:pt idx="44">
                  <c:v>19381</c:v>
                </c:pt>
                <c:pt idx="45">
                  <c:v>16357</c:v>
                </c:pt>
              </c:numCache>
            </c:numRef>
          </c:val>
          <c:extLst>
            <c:ext xmlns:c16="http://schemas.microsoft.com/office/drawing/2014/chart" uri="{C3380CC4-5D6E-409C-BE32-E72D297353CC}">
              <c16:uniqueId val="{00000001-D785-4D39-BA02-D85643DFA8F1}"/>
            </c:ext>
          </c:extLst>
        </c:ser>
        <c:dLbls>
          <c:showLegendKey val="0"/>
          <c:showVal val="0"/>
          <c:showCatName val="0"/>
          <c:showSerName val="0"/>
          <c:showPercent val="0"/>
          <c:showBubbleSize val="0"/>
        </c:dLbls>
        <c:gapWidth val="219"/>
        <c:overlap val="100"/>
        <c:axId val="426520815"/>
        <c:axId val="426521647"/>
      </c:barChart>
      <c:lineChart>
        <c:grouping val="standard"/>
        <c:varyColors val="0"/>
        <c:ser>
          <c:idx val="2"/>
          <c:order val="2"/>
          <c:tx>
            <c:strRef>
              <c:f>'Monthly Totals'!$D$1</c:f>
              <c:strCache>
                <c:ptCount val="1"/>
                <c:pt idx="0">
                  <c:v>INSP/DAY/INSP</c:v>
                </c:pt>
              </c:strCache>
            </c:strRef>
          </c:tx>
          <c:spPr>
            <a:ln w="28575" cap="rnd">
              <a:solidFill>
                <a:schemeClr val="accent3"/>
              </a:solidFill>
              <a:round/>
            </a:ln>
            <a:effectLst/>
          </c:spPr>
          <c:marker>
            <c:symbol val="none"/>
          </c:marker>
          <c:cat>
            <c:numRef>
              <c:f>'Monthly Totals'!$A$2:$A$49</c:f>
              <c:numCache>
                <c:formatCode>mmm\-yy</c:formatCode>
                <c:ptCount val="48"/>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numCache>
            </c:numRef>
          </c:cat>
          <c:val>
            <c:numRef>
              <c:f>'Monthly Totals'!$D$8:$D$55</c:f>
              <c:numCache>
                <c:formatCode>General</c:formatCode>
                <c:ptCount val="48"/>
                <c:pt idx="0">
                  <c:v>31</c:v>
                </c:pt>
                <c:pt idx="1">
                  <c:v>30</c:v>
                </c:pt>
                <c:pt idx="2">
                  <c:v>31</c:v>
                </c:pt>
                <c:pt idx="3">
                  <c:v>34</c:v>
                </c:pt>
                <c:pt idx="4">
                  <c:v>30</c:v>
                </c:pt>
                <c:pt idx="5">
                  <c:v>31</c:v>
                </c:pt>
                <c:pt idx="6">
                  <c:v>28</c:v>
                </c:pt>
                <c:pt idx="7">
                  <c:v>31</c:v>
                </c:pt>
                <c:pt idx="8">
                  <c:v>33</c:v>
                </c:pt>
                <c:pt idx="9">
                  <c:v>32</c:v>
                </c:pt>
                <c:pt idx="10">
                  <c:v>30</c:v>
                </c:pt>
                <c:pt idx="11">
                  <c:v>29</c:v>
                </c:pt>
                <c:pt idx="12">
                  <c:v>27</c:v>
                </c:pt>
                <c:pt idx="13">
                  <c:v>29</c:v>
                </c:pt>
                <c:pt idx="14">
                  <c:v>29</c:v>
                </c:pt>
                <c:pt idx="15">
                  <c:v>30</c:v>
                </c:pt>
                <c:pt idx="16">
                  <c:v>26</c:v>
                </c:pt>
                <c:pt idx="17">
                  <c:v>26</c:v>
                </c:pt>
                <c:pt idx="18">
                  <c:v>27</c:v>
                </c:pt>
                <c:pt idx="19">
                  <c:v>28</c:v>
                </c:pt>
                <c:pt idx="20">
                  <c:v>27</c:v>
                </c:pt>
                <c:pt idx="21">
                  <c:v>24</c:v>
                </c:pt>
                <c:pt idx="22">
                  <c:v>25</c:v>
                </c:pt>
                <c:pt idx="23">
                  <c:v>27</c:v>
                </c:pt>
                <c:pt idx="24">
                  <c:v>29</c:v>
                </c:pt>
                <c:pt idx="25">
                  <c:v>35</c:v>
                </c:pt>
                <c:pt idx="26">
                  <c:v>35</c:v>
                </c:pt>
                <c:pt idx="27">
                  <c:v>33</c:v>
                </c:pt>
                <c:pt idx="28">
                  <c:v>31</c:v>
                </c:pt>
                <c:pt idx="29">
                  <c:v>31</c:v>
                </c:pt>
                <c:pt idx="30">
                  <c:v>30</c:v>
                </c:pt>
                <c:pt idx="31">
                  <c:v>33</c:v>
                </c:pt>
                <c:pt idx="32">
                  <c:v>35</c:v>
                </c:pt>
                <c:pt idx="33">
                  <c:v>35</c:v>
                </c:pt>
                <c:pt idx="34">
                  <c:v>36</c:v>
                </c:pt>
                <c:pt idx="35">
                  <c:v>37</c:v>
                </c:pt>
                <c:pt idx="36">
                  <c:v>34</c:v>
                </c:pt>
                <c:pt idx="37">
                  <c:v>36</c:v>
                </c:pt>
                <c:pt idx="38">
                  <c:v>36</c:v>
                </c:pt>
                <c:pt idx="39">
                  <c:v>35</c:v>
                </c:pt>
                <c:pt idx="40">
                  <c:v>34</c:v>
                </c:pt>
                <c:pt idx="41">
                  <c:v>31</c:v>
                </c:pt>
                <c:pt idx="42">
                  <c:v>35</c:v>
                </c:pt>
                <c:pt idx="43">
                  <c:v>36</c:v>
                </c:pt>
                <c:pt idx="44">
                  <c:v>39</c:v>
                </c:pt>
                <c:pt idx="45">
                  <c:v>38</c:v>
                </c:pt>
              </c:numCache>
            </c:numRef>
          </c:val>
          <c:smooth val="0"/>
          <c:extLst>
            <c:ext xmlns:c16="http://schemas.microsoft.com/office/drawing/2014/chart" uri="{C3380CC4-5D6E-409C-BE32-E72D297353CC}">
              <c16:uniqueId val="{00000002-D785-4D39-BA02-D85643DFA8F1}"/>
            </c:ext>
          </c:extLst>
        </c:ser>
        <c:ser>
          <c:idx val="3"/>
          <c:order val="3"/>
          <c:tx>
            <c:strRef>
              <c:f>'Monthly Totals'!$E$1</c:f>
              <c:strCache>
                <c:ptCount val="1"/>
                <c:pt idx="0">
                  <c:v>DAILY MANPOWER</c:v>
                </c:pt>
              </c:strCache>
            </c:strRef>
          </c:tx>
          <c:spPr>
            <a:ln w="28575" cap="rnd">
              <a:solidFill>
                <a:schemeClr val="accent4"/>
              </a:solidFill>
              <a:round/>
            </a:ln>
            <a:effectLst/>
          </c:spPr>
          <c:marker>
            <c:symbol val="none"/>
          </c:marker>
          <c:cat>
            <c:numRef>
              <c:f>'Monthly Totals'!$A$2:$A$49</c:f>
              <c:numCache>
                <c:formatCode>mmm\-yy</c:formatCode>
                <c:ptCount val="48"/>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numCache>
            </c:numRef>
          </c:cat>
          <c:val>
            <c:numRef>
              <c:f>'Monthly Totals'!$E$8:$E$55</c:f>
              <c:numCache>
                <c:formatCode>General</c:formatCode>
                <c:ptCount val="48"/>
                <c:pt idx="0">
                  <c:v>25</c:v>
                </c:pt>
                <c:pt idx="1">
                  <c:v>28</c:v>
                </c:pt>
                <c:pt idx="2">
                  <c:v>27</c:v>
                </c:pt>
                <c:pt idx="3">
                  <c:v>27</c:v>
                </c:pt>
                <c:pt idx="4">
                  <c:v>24</c:v>
                </c:pt>
                <c:pt idx="5">
                  <c:v>25</c:v>
                </c:pt>
                <c:pt idx="6">
                  <c:v>26</c:v>
                </c:pt>
                <c:pt idx="7">
                  <c:v>27</c:v>
                </c:pt>
                <c:pt idx="8">
                  <c:v>27</c:v>
                </c:pt>
                <c:pt idx="9">
                  <c:v>27</c:v>
                </c:pt>
                <c:pt idx="10">
                  <c:v>26</c:v>
                </c:pt>
                <c:pt idx="11">
                  <c:v>28</c:v>
                </c:pt>
                <c:pt idx="12">
                  <c:v>26</c:v>
                </c:pt>
                <c:pt idx="13">
                  <c:v>27</c:v>
                </c:pt>
                <c:pt idx="14">
                  <c:v>26</c:v>
                </c:pt>
                <c:pt idx="15">
                  <c:v>27</c:v>
                </c:pt>
                <c:pt idx="16">
                  <c:v>23</c:v>
                </c:pt>
                <c:pt idx="17">
                  <c:v>26</c:v>
                </c:pt>
                <c:pt idx="18">
                  <c:v>26</c:v>
                </c:pt>
                <c:pt idx="19">
                  <c:v>28</c:v>
                </c:pt>
                <c:pt idx="20">
                  <c:v>29</c:v>
                </c:pt>
                <c:pt idx="21">
                  <c:v>31</c:v>
                </c:pt>
                <c:pt idx="22">
                  <c:v>28</c:v>
                </c:pt>
                <c:pt idx="23">
                  <c:v>30</c:v>
                </c:pt>
                <c:pt idx="24">
                  <c:v>27</c:v>
                </c:pt>
                <c:pt idx="25">
                  <c:v>25</c:v>
                </c:pt>
                <c:pt idx="26">
                  <c:v>24</c:v>
                </c:pt>
                <c:pt idx="27">
                  <c:v>25</c:v>
                </c:pt>
                <c:pt idx="28">
                  <c:v>21</c:v>
                </c:pt>
                <c:pt idx="29">
                  <c:v>23</c:v>
                </c:pt>
                <c:pt idx="30">
                  <c:v>23</c:v>
                </c:pt>
                <c:pt idx="31">
                  <c:v>24</c:v>
                </c:pt>
                <c:pt idx="32">
                  <c:v>25</c:v>
                </c:pt>
                <c:pt idx="33">
                  <c:v>24</c:v>
                </c:pt>
                <c:pt idx="34">
                  <c:v>23</c:v>
                </c:pt>
                <c:pt idx="35">
                  <c:v>26</c:v>
                </c:pt>
                <c:pt idx="36">
                  <c:v>24</c:v>
                </c:pt>
                <c:pt idx="37">
                  <c:v>25</c:v>
                </c:pt>
                <c:pt idx="38">
                  <c:v>25</c:v>
                </c:pt>
                <c:pt idx="39">
                  <c:v>25</c:v>
                </c:pt>
                <c:pt idx="40">
                  <c:v>25</c:v>
                </c:pt>
                <c:pt idx="41">
                  <c:v>25</c:v>
                </c:pt>
                <c:pt idx="42">
                  <c:v>28</c:v>
                </c:pt>
                <c:pt idx="43">
                  <c:v>27</c:v>
                </c:pt>
                <c:pt idx="44">
                  <c:v>29</c:v>
                </c:pt>
                <c:pt idx="45">
                  <c:v>28</c:v>
                </c:pt>
              </c:numCache>
            </c:numRef>
          </c:val>
          <c:smooth val="0"/>
          <c:extLst>
            <c:ext xmlns:c16="http://schemas.microsoft.com/office/drawing/2014/chart" uri="{C3380CC4-5D6E-409C-BE32-E72D297353CC}">
              <c16:uniqueId val="{00000003-D785-4D39-BA02-D85643DFA8F1}"/>
            </c:ext>
          </c:extLst>
        </c:ser>
        <c:dLbls>
          <c:showLegendKey val="0"/>
          <c:showVal val="0"/>
          <c:showCatName val="0"/>
          <c:showSerName val="0"/>
          <c:showPercent val="0"/>
          <c:showBubbleSize val="0"/>
        </c:dLbls>
        <c:marker val="1"/>
        <c:smooth val="0"/>
        <c:axId val="426517487"/>
        <c:axId val="426514991"/>
      </c:lineChart>
      <c:dateAx>
        <c:axId val="426520815"/>
        <c:scaling>
          <c:orientation val="minMax"/>
        </c:scaling>
        <c:delete val="0"/>
        <c:axPos val="b"/>
        <c:numFmt formatCode="mmm\-yy" sourceLinked="1"/>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crossAx val="426521647"/>
        <c:crosses val="autoZero"/>
        <c:auto val="1"/>
        <c:lblOffset val="100"/>
        <c:baseTimeUnit val="months"/>
      </c:dateAx>
      <c:valAx>
        <c:axId val="426521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crossAx val="426520815"/>
        <c:crosses val="autoZero"/>
        <c:crossBetween val="between"/>
      </c:valAx>
      <c:valAx>
        <c:axId val="426514991"/>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crossAx val="426517487"/>
        <c:crosses val="max"/>
        <c:crossBetween val="between"/>
      </c:valAx>
      <c:dateAx>
        <c:axId val="426517487"/>
        <c:scaling>
          <c:orientation val="minMax"/>
        </c:scaling>
        <c:delete val="1"/>
        <c:axPos val="b"/>
        <c:numFmt formatCode="mmm\-yy" sourceLinked="1"/>
        <c:majorTickMark val="out"/>
        <c:minorTickMark val="none"/>
        <c:tickLblPos val="nextTo"/>
        <c:crossAx val="426514991"/>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US" sz="2000" dirty="0"/>
              <a:t>BUILDING INSPECTOR ACTIVITY</a:t>
            </a:r>
          </a:p>
        </c:rich>
      </c:tx>
      <c:overlay val="0"/>
      <c:spPr>
        <a:noFill/>
        <a:ln w="25400">
          <a:noFill/>
        </a:ln>
      </c:spPr>
    </c:title>
    <c:autoTitleDeleted val="0"/>
    <c:plotArea>
      <c:layout>
        <c:manualLayout>
          <c:layoutTarget val="inner"/>
          <c:xMode val="edge"/>
          <c:yMode val="edge"/>
          <c:x val="7.0695705815662438E-2"/>
          <c:y val="0.12296148603742128"/>
          <c:w val="0.91107067704148315"/>
          <c:h val="0.66164126479898167"/>
        </c:manualLayout>
      </c:layout>
      <c:barChart>
        <c:barDir val="col"/>
        <c:grouping val="clustered"/>
        <c:varyColors val="0"/>
        <c:ser>
          <c:idx val="0"/>
          <c:order val="0"/>
          <c:tx>
            <c:strRef>
              <c:f>'Bldg Inspector Activity'!$B$4</c:f>
              <c:strCache>
                <c:ptCount val="1"/>
                <c:pt idx="0">
                  <c:v>FY18</c:v>
                </c:pt>
              </c:strCache>
            </c:strRef>
          </c:tx>
          <c:spPr>
            <a:solidFill>
              <a:srgbClr val="C00000"/>
            </a:solidFill>
            <a:ln w="25400">
              <a:noFill/>
            </a:ln>
          </c:spPr>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Inspector Activity'!$A$5:$A$9</c:f>
              <c:strCache>
                <c:ptCount val="5"/>
                <c:pt idx="0">
                  <c:v>Approved</c:v>
                </c:pt>
                <c:pt idx="1">
                  <c:v>Denied</c:v>
                </c:pt>
                <c:pt idx="2">
                  <c:v>Cancelled</c:v>
                </c:pt>
                <c:pt idx="3">
                  <c:v>Rollover</c:v>
                </c:pt>
                <c:pt idx="4">
                  <c:v>Others</c:v>
                </c:pt>
              </c:strCache>
            </c:strRef>
          </c:cat>
          <c:val>
            <c:numRef>
              <c:f>'Bldg Inspector Activity'!$B$5:$B$9</c:f>
              <c:numCache>
                <c:formatCode>#,##0</c:formatCode>
                <c:ptCount val="5"/>
                <c:pt idx="0">
                  <c:v>182535</c:v>
                </c:pt>
                <c:pt idx="1">
                  <c:v>16550</c:v>
                </c:pt>
                <c:pt idx="2">
                  <c:v>20045</c:v>
                </c:pt>
                <c:pt idx="3">
                  <c:v>4079</c:v>
                </c:pt>
                <c:pt idx="4">
                  <c:v>3265</c:v>
                </c:pt>
              </c:numCache>
            </c:numRef>
          </c:val>
          <c:extLst>
            <c:ext xmlns:c16="http://schemas.microsoft.com/office/drawing/2014/chart" uri="{C3380CC4-5D6E-409C-BE32-E72D297353CC}">
              <c16:uniqueId val="{00000000-85B1-4032-B5E0-7BD8ED8F10E4}"/>
            </c:ext>
          </c:extLst>
        </c:ser>
        <c:ser>
          <c:idx val="1"/>
          <c:order val="1"/>
          <c:tx>
            <c:strRef>
              <c:f>'Bldg Inspector Activity'!$C$4</c:f>
              <c:strCache>
                <c:ptCount val="1"/>
                <c:pt idx="0">
                  <c:v>FY19</c:v>
                </c:pt>
              </c:strCache>
            </c:strRef>
          </c:tx>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Inspector Activity'!$A$5:$A$9</c:f>
              <c:strCache>
                <c:ptCount val="5"/>
                <c:pt idx="0">
                  <c:v>Approved</c:v>
                </c:pt>
                <c:pt idx="1">
                  <c:v>Denied</c:v>
                </c:pt>
                <c:pt idx="2">
                  <c:v>Cancelled</c:v>
                </c:pt>
                <c:pt idx="3">
                  <c:v>Rollover</c:v>
                </c:pt>
                <c:pt idx="4">
                  <c:v>Others</c:v>
                </c:pt>
              </c:strCache>
            </c:strRef>
          </c:cat>
          <c:val>
            <c:numRef>
              <c:f>'Bldg Inspector Activity'!$C$5:$C$9</c:f>
              <c:numCache>
                <c:formatCode>#,##0</c:formatCode>
                <c:ptCount val="5"/>
                <c:pt idx="0">
                  <c:v>243423</c:v>
                </c:pt>
                <c:pt idx="1">
                  <c:v>28272</c:v>
                </c:pt>
                <c:pt idx="2">
                  <c:v>25639</c:v>
                </c:pt>
                <c:pt idx="3">
                  <c:v>4514</c:v>
                </c:pt>
                <c:pt idx="4">
                  <c:v>4871</c:v>
                </c:pt>
              </c:numCache>
            </c:numRef>
          </c:val>
          <c:extLst>
            <c:ext xmlns:c16="http://schemas.microsoft.com/office/drawing/2014/chart" uri="{C3380CC4-5D6E-409C-BE32-E72D297353CC}">
              <c16:uniqueId val="{00000001-85B1-4032-B5E0-7BD8ED8F10E4}"/>
            </c:ext>
          </c:extLst>
        </c:ser>
        <c:ser>
          <c:idx val="2"/>
          <c:order val="2"/>
          <c:tx>
            <c:strRef>
              <c:f>'Bldg Inspector Activity'!$D$4</c:f>
              <c:strCache>
                <c:ptCount val="1"/>
                <c:pt idx="0">
                  <c:v>FY20</c:v>
                </c:pt>
              </c:strCache>
            </c:strRef>
          </c:tx>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Inspector Activity'!$A$5:$A$9</c:f>
              <c:strCache>
                <c:ptCount val="5"/>
                <c:pt idx="0">
                  <c:v>Approved</c:v>
                </c:pt>
                <c:pt idx="1">
                  <c:v>Denied</c:v>
                </c:pt>
                <c:pt idx="2">
                  <c:v>Cancelled</c:v>
                </c:pt>
                <c:pt idx="3">
                  <c:v>Rollover</c:v>
                </c:pt>
                <c:pt idx="4">
                  <c:v>Others</c:v>
                </c:pt>
              </c:strCache>
            </c:strRef>
          </c:cat>
          <c:val>
            <c:numRef>
              <c:f>'Bldg Inspector Activity'!$D$5:$D$9</c:f>
              <c:numCache>
                <c:formatCode>#,##0</c:formatCode>
                <c:ptCount val="5"/>
                <c:pt idx="0">
                  <c:v>201234</c:v>
                </c:pt>
                <c:pt idx="1">
                  <c:v>25095</c:v>
                </c:pt>
                <c:pt idx="2">
                  <c:v>16334</c:v>
                </c:pt>
                <c:pt idx="3">
                  <c:v>3220</c:v>
                </c:pt>
                <c:pt idx="4">
                  <c:v>3267</c:v>
                </c:pt>
              </c:numCache>
            </c:numRef>
          </c:val>
          <c:extLst>
            <c:ext xmlns:c16="http://schemas.microsoft.com/office/drawing/2014/chart" uri="{C3380CC4-5D6E-409C-BE32-E72D297353CC}">
              <c16:uniqueId val="{00000002-85B1-4032-B5E0-7BD8ED8F10E4}"/>
            </c:ext>
          </c:extLst>
        </c:ser>
        <c:ser>
          <c:idx val="3"/>
          <c:order val="3"/>
          <c:tx>
            <c:strRef>
              <c:f>'Bldg Inspector Activity'!$E$4</c:f>
              <c:strCache>
                <c:ptCount val="1"/>
                <c:pt idx="0">
                  <c:v>FY21</c:v>
                </c:pt>
              </c:strCache>
            </c:strRef>
          </c:tx>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Inspector Activity'!$A$5:$A$9</c:f>
              <c:strCache>
                <c:ptCount val="5"/>
                <c:pt idx="0">
                  <c:v>Approved</c:v>
                </c:pt>
                <c:pt idx="1">
                  <c:v>Denied</c:v>
                </c:pt>
                <c:pt idx="2">
                  <c:v>Cancelled</c:v>
                </c:pt>
                <c:pt idx="3">
                  <c:v>Rollover</c:v>
                </c:pt>
                <c:pt idx="4">
                  <c:v>Others</c:v>
                </c:pt>
              </c:strCache>
            </c:strRef>
          </c:cat>
          <c:val>
            <c:numRef>
              <c:f>'Bldg Inspector Activity'!$E$5:$E$9</c:f>
              <c:numCache>
                <c:formatCode>#,##0</c:formatCode>
                <c:ptCount val="5"/>
                <c:pt idx="0">
                  <c:v>220399</c:v>
                </c:pt>
                <c:pt idx="1">
                  <c:v>27765</c:v>
                </c:pt>
                <c:pt idx="2">
                  <c:v>16214</c:v>
                </c:pt>
                <c:pt idx="3">
                  <c:v>8644</c:v>
                </c:pt>
                <c:pt idx="4">
                  <c:v>9273</c:v>
                </c:pt>
              </c:numCache>
            </c:numRef>
          </c:val>
          <c:extLst>
            <c:ext xmlns:c16="http://schemas.microsoft.com/office/drawing/2014/chart" uri="{C3380CC4-5D6E-409C-BE32-E72D297353CC}">
              <c16:uniqueId val="{00000003-85B1-4032-B5E0-7BD8ED8F10E4}"/>
            </c:ext>
          </c:extLst>
        </c:ser>
        <c:ser>
          <c:idx val="4"/>
          <c:order val="4"/>
          <c:tx>
            <c:strRef>
              <c:f>'Bldg Inspector Activity'!$F$4</c:f>
              <c:strCache>
                <c:ptCount val="1"/>
                <c:pt idx="0">
                  <c:v>FY22</c:v>
                </c:pt>
              </c:strCache>
            </c:strRef>
          </c:tx>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'Bldg Inspector Activity'!$A$5:$A$9</c:f>
              <c:strCache>
                <c:ptCount val="5"/>
                <c:pt idx="0">
                  <c:v>Approved</c:v>
                </c:pt>
                <c:pt idx="1">
                  <c:v>Denied</c:v>
                </c:pt>
                <c:pt idx="2">
                  <c:v>Cancelled</c:v>
                </c:pt>
                <c:pt idx="3">
                  <c:v>Rollover</c:v>
                </c:pt>
                <c:pt idx="4">
                  <c:v>Others</c:v>
                </c:pt>
              </c:strCache>
            </c:strRef>
          </c:cat>
          <c:val>
            <c:numRef>
              <c:f>'Bldg Inspector Activity'!$F$5:$F$9</c:f>
              <c:numCache>
                <c:formatCode>_(* #,##0_);_(* \(#,##0\);_(* "-"_);_(@_)</c:formatCode>
                <c:ptCount val="5"/>
                <c:pt idx="0">
                  <c:v>204316</c:v>
                </c:pt>
                <c:pt idx="1">
                  <c:v>28396</c:v>
                </c:pt>
                <c:pt idx="2">
                  <c:v>15021</c:v>
                </c:pt>
                <c:pt idx="3">
                  <c:v>8140</c:v>
                </c:pt>
                <c:pt idx="4">
                  <c:v>10656</c:v>
                </c:pt>
              </c:numCache>
            </c:numRef>
          </c:val>
          <c:extLst>
            <c:ext xmlns:c16="http://schemas.microsoft.com/office/drawing/2014/chart" uri="{C3380CC4-5D6E-409C-BE32-E72D297353CC}">
              <c16:uniqueId val="{00000004-85B1-4032-B5E0-7BD8ED8F10E4}"/>
            </c:ext>
          </c:extLst>
        </c:ser>
        <c:dLbls>
          <c:showLegendKey val="0"/>
          <c:showVal val="0"/>
          <c:showCatName val="0"/>
          <c:showSerName val="0"/>
          <c:showPercent val="0"/>
          <c:showBubbleSize val="0"/>
        </c:dLbls>
        <c:gapWidth val="150"/>
        <c:axId val="268595215"/>
        <c:axId val="1"/>
      </c:barChart>
      <c:catAx>
        <c:axId val="268595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9525">
            <a:noFill/>
          </a:ln>
        </c:spPr>
        <c:txPr>
          <a:bodyPr rot="0" vert="horz"/>
          <a:lstStyle/>
          <a:p>
            <a:pPr>
              <a:defRPr sz="900" b="0" i="0" u="none" strike="noStrike" baseline="0">
                <a:solidFill>
                  <a:srgbClr val="000000"/>
                </a:solidFill>
                <a:latin typeface="Calibri"/>
                <a:ea typeface="Calibri"/>
                <a:cs typeface="Calibri"/>
              </a:defRPr>
            </a:pPr>
            <a:endParaRPr lang="en-US"/>
          </a:p>
        </c:txPr>
        <c:crossAx val="26859521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a:lstStyle/>
          <a:p>
            <a:pPr rtl="0">
              <a:defRPr sz="900" b="0" i="0" u="none" strike="noStrike" baseline="0">
                <a:solidFill>
                  <a:srgbClr val="000000"/>
                </a:solidFill>
                <a:latin typeface="Calibri"/>
                <a:ea typeface="Calibri"/>
                <a:cs typeface="Calibri"/>
              </a:defRPr>
            </a:pPr>
            <a:endParaRPr lang="en-US"/>
          </a:p>
        </c:txPr>
      </c:dTable>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0.19802603405466881"/>
          <c:y val="0.82239176206000686"/>
          <c:w val="0.64608412070545573"/>
          <c:h val="6.990441367140548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FY18</a:t>
            </a:r>
          </a:p>
        </c:rich>
      </c:tx>
      <c:layout>
        <c:manualLayout>
          <c:xMode val="edge"/>
          <c:yMode val="edge"/>
          <c:x val="0.4393743369505807"/>
          <c:y val="0.514396335069141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'Bldg Inspector Activity'!$O$21</c:f>
              <c:strCache>
                <c:ptCount val="1"/>
                <c:pt idx="0">
                  <c:v>FY18</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586-4D85-81BD-082B235D667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586-4D85-81BD-082B235D66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586-4D85-81BD-082B235D667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('Bldg Inspector Activity'!$N$22:$N$23,'Bldg Inspector Activity'!$N$26)</c:f>
              <c:strCache>
                <c:ptCount val="3"/>
                <c:pt idx="0">
                  <c:v>Approved</c:v>
                </c:pt>
                <c:pt idx="1">
                  <c:v>Denied</c:v>
                </c:pt>
                <c:pt idx="2">
                  <c:v>Others</c:v>
                </c:pt>
              </c:strCache>
            </c:strRef>
          </c:cat>
          <c:val>
            <c:numRef>
              <c:f>('Bldg Inspector Activity'!$O$22:$O$23,'Bldg Inspector Activity'!$O$26)</c:f>
              <c:numCache>
                <c:formatCode>#,##0</c:formatCode>
                <c:ptCount val="3"/>
                <c:pt idx="0">
                  <c:v>182535</c:v>
                </c:pt>
                <c:pt idx="1">
                  <c:v>16550</c:v>
                </c:pt>
                <c:pt idx="2">
                  <c:v>3265</c:v>
                </c:pt>
              </c:numCache>
            </c:numRef>
          </c:val>
          <c:extLst>
            <c:ext xmlns:c16="http://schemas.microsoft.com/office/drawing/2014/chart" uri="{C3380CC4-5D6E-409C-BE32-E72D297353CC}">
              <c16:uniqueId val="{00000006-2586-4D85-81BD-082B235D667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FY19</a:t>
            </a:r>
          </a:p>
        </c:rich>
      </c:tx>
      <c:layout>
        <c:manualLayout>
          <c:xMode val="edge"/>
          <c:yMode val="edge"/>
          <c:x val="0.42337333037835939"/>
          <c:y val="0.50411714177127176"/>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'Bldg Inspector Activity'!$P$21</c:f>
              <c:strCache>
                <c:ptCount val="1"/>
                <c:pt idx="0">
                  <c:v>FY19</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4FC-4459-9F06-25664BEEFEA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4FC-4459-9F06-25664BEEFEA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4FC-4459-9F06-25664BEEFEA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('Bldg Inspector Activity'!$N$22:$N$23,'Bldg Inspector Activity'!$N$26)</c:f>
              <c:strCache>
                <c:ptCount val="3"/>
                <c:pt idx="0">
                  <c:v>Approved</c:v>
                </c:pt>
                <c:pt idx="1">
                  <c:v>Denied</c:v>
                </c:pt>
                <c:pt idx="2">
                  <c:v>Others</c:v>
                </c:pt>
              </c:strCache>
            </c:strRef>
          </c:cat>
          <c:val>
            <c:numRef>
              <c:f>('Bldg Inspector Activity'!$P$22:$P$23,'Bldg Inspector Activity'!$P$26)</c:f>
              <c:numCache>
                <c:formatCode>#,##0</c:formatCode>
                <c:ptCount val="3"/>
                <c:pt idx="0">
                  <c:v>243423</c:v>
                </c:pt>
                <c:pt idx="1">
                  <c:v>28272</c:v>
                </c:pt>
                <c:pt idx="2">
                  <c:v>4871</c:v>
                </c:pt>
              </c:numCache>
            </c:numRef>
          </c:val>
          <c:extLst>
            <c:ext xmlns:c16="http://schemas.microsoft.com/office/drawing/2014/chart" uri="{C3380CC4-5D6E-409C-BE32-E72D297353CC}">
              <c16:uniqueId val="{00000006-34FC-4459-9F06-25664BEEFEA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2-28T09:55:43.624" idx="1">
    <p:pos x="10" y="10"/>
    <p:text>Include as a hond-out the by-laws.  This is where the DA's office explains the legal role of the commitee and the members</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2-28T14:10:55.910" idx="6">
    <p:pos x="6784" y="1926"/>
    <p:text>May want to have someone from RPM at meeting to explain the estimates, though they may not come.</p:text>
    <p:extLst>
      <p:ext uri="{C676402C-5697-4E1C-873F-D02D1690AC5C}">
        <p15:threadingInfo xmlns:p15="http://schemas.microsoft.com/office/powerpoint/2012/main" timeZoneBias="480"/>
      </p:ext>
    </p:extLst>
  </p:cm>
  <p:cm authorId="1" dt="2022-02-28T14:11:50.921" idx="7">
    <p:pos x="10" y="10"/>
    <p:text>The items listed below were submitted in the Department 5 -Year capital plan.</p:text>
    <p:extLst>
      <p:ext uri="{C676402C-5697-4E1C-873F-D02D1690AC5C}">
        <p15:threadingInfo xmlns:p15="http://schemas.microsoft.com/office/powerpoint/2012/main" timeZoneBias="480"/>
      </p:ext>
    </p:extLst>
  </p:cm>
  <p:cm authorId="1" dt="2022-02-28T14:15:50.671" idx="8">
    <p:pos x="106" y="106"/>
    <p:text>Mya want to include a summary slide at the end of detail breakdown for reference during Committee discussion.</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2-28T10:43:45.422" idx="4">
    <p:pos x="2616" y="793"/>
    <p:text>At last meeting, Committee authorized to proceed with the yet wanted to understand the benefits before proceeding with construction.  Additional funding authorized is $55,061.</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2-28T09:55:43.624" idx="12">
    <p:pos x="10" y="10"/>
    <p:text>Include as a hond-out the by-laws.  This is where the DA's office explains the legal role of the commitee and the members</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2-02-28T09:59:52.479" idx="2">
    <p:pos x="10" y="10"/>
    <p:text>There is a handout for this item the comparion of the valuation values currently in Accela and the ICC published values.</p:text>
    <p:extLst>
      <p:ext uri="{C676402C-5697-4E1C-873F-D02D1690AC5C}">
        <p15:threadingInfo xmlns:p15="http://schemas.microsoft.com/office/powerpoint/2012/main" timeZoneBias="480"/>
      </p:ext>
    </p:extLst>
  </p:cm>
  <p:cm authorId="1" dt="2022-02-28T10:01:11.352" idx="3">
    <p:pos x="92" y="265"/>
    <p:text>Request is to authorize the deaprtment to update the valuations.  As the permit fee is generally based on the project valuation provided by applicant, this should not be considered a fee increase.  I could not find a P&amp;P or guideline tha defined what valuation is to be used.</p:text>
    <p:extLst>
      <p:ext uri="{C676402C-5697-4E1C-873F-D02D1690AC5C}">
        <p15:threadingInfo xmlns:p15="http://schemas.microsoft.com/office/powerpoint/2012/main" timeZoneBias="480"/>
      </p:ext>
    </p:extLst>
  </p:cm>
  <p:cm authorId="1" dt="2022-02-28T14:17:07.459" idx="9">
    <p:pos x="92" y="361"/>
    <p:text>Spreadsheet in Hand-out folder</p:text>
    <p:extLst>
      <p:ext uri="{C676402C-5697-4E1C-873F-D02D1690AC5C}">
        <p15:threadingInfo xmlns:p15="http://schemas.microsoft.com/office/powerpoint/2012/main" timeZoneBias="480">
          <p15:parentCm authorId="1" idx="3"/>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2-02-28T14:18:01.875" idx="10">
    <p:pos x="5733" y="1925"/>
    <p:text>This update is optional, depending on haw many new hires and vacation exist at the time of the meeting.</p:text>
    <p:extLst>
      <p:ext uri="{C676402C-5697-4E1C-873F-D02D1690AC5C}">
        <p15:threadingInfo xmlns:p15="http://schemas.microsoft.com/office/powerpoint/2012/main" timeZoneBias="480"/>
      </p:ext>
    </p:extLst>
  </p:cm>
</p:cmLst>
</file>

<file path=ppt/drawings/drawing1.xml><?xml version="1.0" encoding="utf-8"?>
<c:userShapes xmlns:c="http://schemas.openxmlformats.org/drawingml/2006/chart">
  <cdr:relSizeAnchor xmlns:cdr="http://schemas.openxmlformats.org/drawingml/2006/chartDrawing">
    <cdr:from>
      <cdr:x>0.64599</cdr:x>
      <cdr:y>0.25933</cdr:y>
    </cdr:from>
    <cdr:to>
      <cdr:x>0.80237</cdr:x>
      <cdr:y>0.35675</cdr:y>
    </cdr:to>
    <cdr:sp macro="" textlink="">
      <cdr:nvSpPr>
        <cdr:cNvPr id="2" name="TextBox 19">
          <a:extLst xmlns:a="http://schemas.openxmlformats.org/drawingml/2006/main">
            <a:ext uri="{FF2B5EF4-FFF2-40B4-BE49-F238E27FC236}">
              <a16:creationId xmlns:a16="http://schemas.microsoft.com/office/drawing/2014/main" id="{18D7ECE3-135B-4A95-8508-364CED89FFDD}"/>
            </a:ext>
          </a:extLst>
        </cdr:cNvPr>
        <cdr:cNvSpPr txBox="1"/>
      </cdr:nvSpPr>
      <cdr:spPr>
        <a:xfrm xmlns:a="http://schemas.openxmlformats.org/drawingml/2006/main">
          <a:off x="2257289" y="721244"/>
          <a:ext cx="546420" cy="27094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fld id="{63F665FC-C4C9-430D-B663-3649F71F173E}" type="TxLink">
            <a:rPr lang="en-US" sz="900" b="1" i="0" u="none" strike="noStrike">
              <a:solidFill>
                <a:srgbClr val="000000"/>
              </a:solidFill>
              <a:latin typeface="Arial"/>
              <a:cs typeface="Arial"/>
            </a:rPr>
            <a:pPr/>
            <a:t>2.02%</a:t>
          </a:fld>
          <a:endParaRPr lang="en-US"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0.67524</cdr:x>
      <cdr:y>0.25443</cdr:y>
    </cdr:from>
    <cdr:to>
      <cdr:x>0.86347</cdr:x>
      <cdr:y>0.33513</cdr:y>
    </cdr:to>
    <cdr:sp macro="" textlink="">
      <cdr:nvSpPr>
        <cdr:cNvPr id="2" name="TextBox 21">
          <a:extLst xmlns:a="http://schemas.openxmlformats.org/drawingml/2006/main">
            <a:ext uri="{FF2B5EF4-FFF2-40B4-BE49-F238E27FC236}">
              <a16:creationId xmlns:a16="http://schemas.microsoft.com/office/drawing/2014/main" id="{47F6A8B7-3E05-4D38-932E-B5E1A1671B0E}"/>
            </a:ext>
          </a:extLst>
        </cdr:cNvPr>
        <cdr:cNvSpPr txBox="1"/>
      </cdr:nvSpPr>
      <cdr:spPr>
        <a:xfrm xmlns:a="http://schemas.openxmlformats.org/drawingml/2006/main">
          <a:off x="2016976" y="707623"/>
          <a:ext cx="562248" cy="22442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fld id="{636CA845-E3DE-4A3A-8118-3C1E52B3868B}" type="TxLink">
            <a:rPr lang="en-US" sz="1000" b="1" i="0" u="none" strike="noStrike">
              <a:solidFill>
                <a:srgbClr val="000000"/>
              </a:solidFill>
              <a:latin typeface="Arial"/>
              <a:cs typeface="Arial"/>
            </a:rPr>
            <a:pPr/>
            <a:t>1.63%</a:t>
          </a:fld>
          <a:endParaRPr lang="en-US" sz="11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0.64264</cdr:x>
      <cdr:y>0.29968</cdr:y>
    </cdr:from>
    <cdr:to>
      <cdr:x>0.80487</cdr:x>
      <cdr:y>0.4023</cdr:y>
    </cdr:to>
    <cdr:sp macro="" textlink="">
      <cdr:nvSpPr>
        <cdr:cNvPr id="2" name="TextBox 26">
          <a:extLst xmlns:a="http://schemas.openxmlformats.org/drawingml/2006/main">
            <a:ext uri="{FF2B5EF4-FFF2-40B4-BE49-F238E27FC236}">
              <a16:creationId xmlns:a16="http://schemas.microsoft.com/office/drawing/2014/main" id="{373BC4FD-A68E-4E03-907D-308BB976A6A5}"/>
            </a:ext>
          </a:extLst>
        </cdr:cNvPr>
        <cdr:cNvSpPr txBox="1"/>
      </cdr:nvSpPr>
      <cdr:spPr>
        <a:xfrm xmlns:a="http://schemas.openxmlformats.org/drawingml/2006/main">
          <a:off x="2861297" y="857717"/>
          <a:ext cx="722312" cy="29368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fld id="{E14A8199-A922-4BC2-A8FE-2077124C1D30}" type="TxLink">
            <a:rPr lang="en-US" sz="1000" b="1" i="0" u="none" strike="noStrike">
              <a:solidFill>
                <a:srgbClr val="000000"/>
              </a:solidFill>
              <a:latin typeface="Arial"/>
              <a:cs typeface="Arial"/>
            </a:rPr>
            <a:pPr/>
            <a:t>3.36%</a:t>
          </a:fld>
          <a:endParaRPr lang="en-US" sz="10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0DAAA05-A1A1-4BEA-B958-44C567444AAB}" type="datetimeFigureOut">
              <a:rPr lang="en-US" smtClean="0"/>
              <a:t>5/19/2022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73BF3E0-EFA2-44BA-AA02-CBB03D1CB25B}" type="slidenum">
              <a:rPr lang="en-US" smtClean="0"/>
              <a:t>‹#›</a:t>
            </a:fld>
            <a:endParaRPr lang="en-US"/>
          </a:p>
        </p:txBody>
      </p:sp>
    </p:spTree>
    <p:extLst>
      <p:ext uri="{BB962C8B-B14F-4D97-AF65-F5344CB8AC3E}">
        <p14:creationId xmlns:p14="http://schemas.microsoft.com/office/powerpoint/2010/main" val="3828097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3BF3E0-EFA2-44BA-AA02-CBB03D1CB25B}" type="slidenum">
              <a:rPr lang="en-US" smtClean="0"/>
              <a:t>6</a:t>
            </a:fld>
            <a:endParaRPr lang="en-US"/>
          </a:p>
        </p:txBody>
      </p:sp>
    </p:spTree>
    <p:extLst>
      <p:ext uri="{BB962C8B-B14F-4D97-AF65-F5344CB8AC3E}">
        <p14:creationId xmlns:p14="http://schemas.microsoft.com/office/powerpoint/2010/main" val="408329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1"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1" y="3869636"/>
            <a:ext cx="8767860" cy="1388165"/>
          </a:xfrm>
        </p:spPr>
        <p:txBody>
          <a:bodyPr>
            <a:normAutofit/>
          </a:bodyPr>
          <a:lstStyle>
            <a:lvl1pPr marL="0" indent="0" algn="ctr">
              <a:buNone/>
              <a:defRPr sz="2201">
                <a:solidFill>
                  <a:srgbClr val="FFFFFF"/>
                </a:solidFill>
              </a:defRPr>
            </a:lvl1pPr>
            <a:lvl2pPr marL="457211" indent="0" algn="ctr">
              <a:buNone/>
              <a:defRPr sz="2201"/>
            </a:lvl2pPr>
            <a:lvl3pPr marL="914422" indent="0" algn="ctr">
              <a:buNone/>
              <a:defRPr sz="2201"/>
            </a:lvl3pPr>
            <a:lvl4pPr marL="1371635" indent="0" algn="ctr">
              <a:buNone/>
              <a:defRPr sz="2000"/>
            </a:lvl4pPr>
            <a:lvl5pPr marL="1828846" indent="0" algn="ctr">
              <a:buNone/>
              <a:defRPr sz="2000"/>
            </a:lvl5pPr>
            <a:lvl6pPr marL="2286057" indent="0" algn="ctr">
              <a:buNone/>
              <a:defRPr sz="2000"/>
            </a:lvl6pPr>
            <a:lvl7pPr marL="2743268" indent="0" algn="ctr">
              <a:buNone/>
              <a:defRPr sz="2000"/>
            </a:lvl7pPr>
            <a:lvl8pPr marL="3200481" indent="0" algn="ctr">
              <a:buNone/>
              <a:defRPr sz="2000"/>
            </a:lvl8pPr>
            <a:lvl9pPr marL="3657692"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5/19/2022</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2999"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8"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30" y="4154520"/>
            <a:ext cx="8769097" cy="1363806"/>
          </a:xfrm>
        </p:spPr>
        <p:txBody>
          <a:bodyPr anchor="t">
            <a:normAutofit/>
          </a:bodyPr>
          <a:lstStyle>
            <a:lvl1pPr marL="0" indent="0" algn="ctr">
              <a:buNone/>
              <a:defRPr sz="2201">
                <a:solidFill>
                  <a:schemeClr val="accent1"/>
                </a:solidFill>
              </a:defRPr>
            </a:lvl1pPr>
            <a:lvl2pPr marL="457211" indent="0">
              <a:buNone/>
              <a:defRPr sz="1801">
                <a:solidFill>
                  <a:schemeClr val="tx1">
                    <a:tint val="75000"/>
                  </a:schemeClr>
                </a:solidFill>
              </a:defRPr>
            </a:lvl2pPr>
            <a:lvl3pPr marL="914422" indent="0">
              <a:buNone/>
              <a:defRPr sz="1600">
                <a:solidFill>
                  <a:schemeClr val="tx1">
                    <a:tint val="75000"/>
                  </a:schemeClr>
                </a:solidFill>
              </a:defRPr>
            </a:lvl3pPr>
            <a:lvl4pPr marL="1371635" indent="0">
              <a:buNone/>
              <a:defRPr sz="1401">
                <a:solidFill>
                  <a:schemeClr val="tx1">
                    <a:tint val="75000"/>
                  </a:schemeClr>
                </a:solidFill>
              </a:defRPr>
            </a:lvl4pPr>
            <a:lvl5pPr marL="1828846" indent="0">
              <a:buNone/>
              <a:defRPr sz="1401">
                <a:solidFill>
                  <a:schemeClr val="tx1">
                    <a:tint val="75000"/>
                  </a:schemeClr>
                </a:solidFill>
              </a:defRPr>
            </a:lvl5pPr>
            <a:lvl6pPr marL="2286057" indent="0">
              <a:buNone/>
              <a:defRPr sz="1401">
                <a:solidFill>
                  <a:schemeClr val="tx1">
                    <a:tint val="75000"/>
                  </a:schemeClr>
                </a:solidFill>
              </a:defRPr>
            </a:lvl6pPr>
            <a:lvl7pPr marL="2743268" indent="0">
              <a:buNone/>
              <a:defRPr sz="1401">
                <a:solidFill>
                  <a:schemeClr val="tx1">
                    <a:tint val="75000"/>
                  </a:schemeClr>
                </a:solidFill>
              </a:defRPr>
            </a:lvl7pPr>
            <a:lvl8pPr marL="3200481" indent="0">
              <a:buNone/>
              <a:defRPr sz="1401">
                <a:solidFill>
                  <a:schemeClr val="tx1">
                    <a:tint val="75000"/>
                  </a:schemeClr>
                </a:solidFill>
              </a:defRPr>
            </a:lvl8pPr>
            <a:lvl9pPr marL="3657692"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3" y="4020408"/>
            <a:ext cx="822960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1" y="2057399"/>
            <a:ext cx="4754880" cy="4023360"/>
          </a:xfrm>
        </p:spPr>
        <p:txBody>
          <a:bodyPr/>
          <a:lstStyle>
            <a:lvl1pPr>
              <a:defRPr sz="2201"/>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1"/>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5/19/2022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1" y="2001511"/>
            <a:ext cx="4754880" cy="777240"/>
          </a:xfrm>
        </p:spPr>
        <p:txBody>
          <a:bodyPr anchor="ctr"/>
          <a:lstStyle>
            <a:lvl1pPr marL="0" indent="0">
              <a:spcBef>
                <a:spcPts val="0"/>
              </a:spcBef>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1" y="2721483"/>
            <a:ext cx="4754880" cy="3383280"/>
          </a:xfrm>
        </p:spPr>
        <p:txBody>
          <a:bodyPr/>
          <a:lstStyle>
            <a:lvl1pPr>
              <a:defRPr sz="2201"/>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1"/>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5/19/2022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5/19/2022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5/19/2022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4"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4" y="2834640"/>
            <a:ext cx="3931920" cy="3017520"/>
          </a:xfrm>
        </p:spPr>
        <p:txBody>
          <a:bodyPr>
            <a:normAutofit/>
          </a:bodyPr>
          <a:lstStyle>
            <a:lvl1pPr marL="0" indent="0">
              <a:lnSpc>
                <a:spcPct val="100000"/>
              </a:lnSpc>
              <a:spcBef>
                <a:spcPts val="1001"/>
              </a:spcBef>
              <a:buNone/>
              <a:defRPr sz="1700"/>
            </a:lvl1pPr>
            <a:lvl2pPr marL="457211" indent="0">
              <a:buNone/>
              <a:defRPr sz="1200"/>
            </a:lvl2pPr>
            <a:lvl3pPr marL="914422" indent="0">
              <a:buNone/>
              <a:defRPr sz="1001"/>
            </a:lvl3pPr>
            <a:lvl4pPr marL="1371635" indent="0">
              <a:buNone/>
              <a:defRPr sz="900"/>
            </a:lvl4pPr>
            <a:lvl5pPr marL="1828846" indent="0">
              <a:buNone/>
              <a:defRPr sz="900"/>
            </a:lvl5pPr>
            <a:lvl6pPr marL="2286057" indent="0">
              <a:buNone/>
              <a:defRPr sz="900"/>
            </a:lvl6pPr>
            <a:lvl7pPr marL="2743268" indent="0">
              <a:buNone/>
              <a:defRPr sz="900"/>
            </a:lvl7pPr>
            <a:lvl8pPr marL="3200481" indent="0">
              <a:buNone/>
              <a:defRPr sz="900"/>
            </a:lvl8pPr>
            <a:lvl9pPr marL="365769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5/19/2022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4"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51" y="1069847"/>
            <a:ext cx="6099049" cy="4800600"/>
          </a:xfrm>
        </p:spPr>
        <p:txBody>
          <a:bodyPr lIns="274320" tIns="182880" anchor="t">
            <a:normAutofit/>
          </a:bodyPr>
          <a:lstStyle>
            <a:lvl1pPr marL="0" indent="0">
              <a:buNone/>
              <a:defRPr sz="2800"/>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4" y="2834640"/>
            <a:ext cx="3931920" cy="2880360"/>
          </a:xfrm>
        </p:spPr>
        <p:txBody>
          <a:bodyPr>
            <a:normAutofit/>
          </a:bodyPr>
          <a:lstStyle>
            <a:lvl1pPr marL="0" indent="0">
              <a:lnSpc>
                <a:spcPct val="100000"/>
              </a:lnSpc>
              <a:spcBef>
                <a:spcPts val="1001"/>
              </a:spcBef>
              <a:buNone/>
              <a:defRPr sz="1700"/>
            </a:lvl1pPr>
            <a:lvl2pPr marL="457211" indent="0">
              <a:buNone/>
              <a:defRPr sz="1200"/>
            </a:lvl2pPr>
            <a:lvl3pPr marL="914422" indent="0">
              <a:buNone/>
              <a:defRPr sz="1001"/>
            </a:lvl3pPr>
            <a:lvl4pPr marL="1371635" indent="0">
              <a:buNone/>
              <a:defRPr sz="900"/>
            </a:lvl4pPr>
            <a:lvl5pPr marL="1828846" indent="0">
              <a:buNone/>
              <a:defRPr sz="900"/>
            </a:lvl5pPr>
            <a:lvl6pPr marL="2286057" indent="0">
              <a:buNone/>
              <a:defRPr sz="900"/>
            </a:lvl6pPr>
            <a:lvl7pPr marL="2743268" indent="0">
              <a:buNone/>
              <a:defRPr sz="900"/>
            </a:lvl7pPr>
            <a:lvl8pPr marL="3200481" indent="0">
              <a:buNone/>
              <a:defRPr sz="900"/>
            </a:lvl8pPr>
            <a:lvl9pPr marL="365769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5/19/2022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1"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1"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5" y="6223830"/>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5/19/2022</a:t>
            </a:fld>
            <a:endParaRPr lang="en-US" dirty="0"/>
          </a:p>
        </p:txBody>
      </p:sp>
      <p:sp>
        <p:nvSpPr>
          <p:cNvPr id="5" name="Footer Placeholder 4"/>
          <p:cNvSpPr>
            <a:spLocks noGrp="1"/>
          </p:cNvSpPr>
          <p:nvPr>
            <p:ph type="ftr" sz="quarter" idx="3"/>
          </p:nvPr>
        </p:nvSpPr>
        <p:spPr>
          <a:xfrm>
            <a:off x="3949149" y="6223830"/>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3" y="6223830"/>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22"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7" indent="-182884" algn="l" defTabSz="914422" rtl="0" eaLnBrk="1" latinLnBrk="0" hangingPunct="1">
        <a:lnSpc>
          <a:spcPct val="90000"/>
        </a:lnSpc>
        <a:spcBef>
          <a:spcPts val="1401"/>
        </a:spcBef>
        <a:buClr>
          <a:schemeClr val="accent1"/>
        </a:buClr>
        <a:buSzPct val="80000"/>
        <a:buFont typeface="Corbel" pitchFamily="34" charset="0"/>
        <a:buChar char="•"/>
        <a:defRPr sz="2201" kern="1200">
          <a:solidFill>
            <a:schemeClr val="accent1"/>
          </a:solidFill>
          <a:latin typeface="+mn-lt"/>
          <a:ea typeface="+mn-ea"/>
          <a:cs typeface="+mn-cs"/>
        </a:defRPr>
      </a:lvl1pPr>
      <a:lvl2pPr marL="457211" indent="-182884" algn="l" defTabSz="914422" rtl="0" eaLnBrk="1" latinLnBrk="0" hangingPunct="1">
        <a:lnSpc>
          <a:spcPct val="90000"/>
        </a:lnSpc>
        <a:spcBef>
          <a:spcPts val="201"/>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38" indent="-182884" algn="l" defTabSz="914422" rtl="0" eaLnBrk="1" latinLnBrk="0" hangingPunct="1">
        <a:lnSpc>
          <a:spcPct val="90000"/>
        </a:lnSpc>
        <a:spcBef>
          <a:spcPts val="201"/>
        </a:spcBef>
        <a:spcAft>
          <a:spcPts val="400"/>
        </a:spcAft>
        <a:buClr>
          <a:schemeClr val="accent1"/>
        </a:buClr>
        <a:buSzPct val="80000"/>
        <a:buFont typeface="Corbel" pitchFamily="34" charset="0"/>
        <a:buChar char="•"/>
        <a:defRPr sz="1801" kern="1200">
          <a:solidFill>
            <a:schemeClr val="accent1"/>
          </a:solidFill>
          <a:latin typeface="+mn-lt"/>
          <a:ea typeface="+mn-ea"/>
          <a:cs typeface="+mn-cs"/>
        </a:defRPr>
      </a:lvl3pPr>
      <a:lvl4pPr marL="1005865" indent="-182884" algn="l" defTabSz="914422" rtl="0" eaLnBrk="1" latinLnBrk="0" hangingPunct="1">
        <a:lnSpc>
          <a:spcPct val="90000"/>
        </a:lnSpc>
        <a:spcBef>
          <a:spcPts val="201"/>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92" indent="-182884" algn="l" defTabSz="914422" rtl="0" eaLnBrk="1" latinLnBrk="0" hangingPunct="1">
        <a:lnSpc>
          <a:spcPct val="90000"/>
        </a:lnSpc>
        <a:spcBef>
          <a:spcPts val="201"/>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40" indent="-228607" algn="l" defTabSz="914422" rtl="0" eaLnBrk="1" latinLnBrk="0" hangingPunct="1">
        <a:lnSpc>
          <a:spcPct val="90000"/>
        </a:lnSpc>
        <a:spcBef>
          <a:spcPts val="201"/>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49" indent="-228607" algn="l" defTabSz="914422" rtl="0" eaLnBrk="1" latinLnBrk="0" hangingPunct="1">
        <a:lnSpc>
          <a:spcPct val="90000"/>
        </a:lnSpc>
        <a:spcBef>
          <a:spcPts val="201"/>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56" indent="-228607" algn="l" defTabSz="914422" rtl="0" eaLnBrk="1" latinLnBrk="0" hangingPunct="1">
        <a:lnSpc>
          <a:spcPct val="90000"/>
        </a:lnSpc>
        <a:spcBef>
          <a:spcPts val="201"/>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61" indent="-228607" algn="l" defTabSz="914422" rtl="0" eaLnBrk="1" latinLnBrk="0" hangingPunct="1">
        <a:lnSpc>
          <a:spcPct val="90000"/>
        </a:lnSpc>
        <a:spcBef>
          <a:spcPts val="201"/>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46.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1" dirty="0"/>
              <a:t>BUILDING ENTERPRISE FUND ADVISORY COMMITTEE</a:t>
            </a:r>
          </a:p>
        </p:txBody>
      </p:sp>
      <p:sp>
        <p:nvSpPr>
          <p:cNvPr id="3" name="Subtitle 2"/>
          <p:cNvSpPr>
            <a:spLocks noGrp="1"/>
          </p:cNvSpPr>
          <p:nvPr>
            <p:ph type="subTitle" idx="1"/>
          </p:nvPr>
        </p:nvSpPr>
        <p:spPr/>
        <p:txBody>
          <a:bodyPr/>
          <a:lstStyle/>
          <a:p>
            <a:r>
              <a:rPr lang="en-US" dirty="0"/>
              <a:t>March 23, 2022</a:t>
            </a:r>
          </a:p>
        </p:txBody>
      </p:sp>
    </p:spTree>
    <p:extLst>
      <p:ext uri="{BB962C8B-B14F-4D97-AF65-F5344CB8AC3E}">
        <p14:creationId xmlns:p14="http://schemas.microsoft.com/office/powerpoint/2010/main" val="958592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B0513689-D00A-4D15-B8A3-AA50EC4B2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idx="4294967295"/>
          </p:nvPr>
        </p:nvSpPr>
        <p:spPr>
          <a:xfrm>
            <a:off x="472773" y="359795"/>
            <a:ext cx="7423980" cy="441493"/>
          </a:xfrm>
        </p:spPr>
        <p:txBody>
          <a:bodyPr vert="horz" lIns="91440" tIns="45721" rIns="91440" bIns="45721" rtlCol="0" anchor="b">
            <a:normAutofit/>
          </a:bodyPr>
          <a:lstStyle/>
          <a:p>
            <a:pPr>
              <a:lnSpc>
                <a:spcPct val="85000"/>
              </a:lnSpc>
            </a:pPr>
            <a:r>
              <a:rPr lang="en-US" sz="2400" b="1" cap="all" dirty="0">
                <a:solidFill>
                  <a:schemeClr val="tx1"/>
                </a:solidFill>
              </a:rPr>
              <a:t>Capital project requests</a:t>
            </a:r>
          </a:p>
        </p:txBody>
      </p:sp>
      <p:sp>
        <p:nvSpPr>
          <p:cNvPr id="3" name="TextBox 2">
            <a:extLst>
              <a:ext uri="{FF2B5EF4-FFF2-40B4-BE49-F238E27FC236}">
                <a16:creationId xmlns:a16="http://schemas.microsoft.com/office/drawing/2014/main" id="{216B2F52-A298-4554-A251-0BD561010244}"/>
              </a:ext>
            </a:extLst>
          </p:cNvPr>
          <p:cNvSpPr txBox="1"/>
          <p:nvPr/>
        </p:nvSpPr>
        <p:spPr>
          <a:xfrm>
            <a:off x="812542" y="1110076"/>
            <a:ext cx="7054574" cy="369460"/>
          </a:xfrm>
          <a:prstGeom prst="rect">
            <a:avLst/>
          </a:prstGeom>
          <a:noFill/>
        </p:spPr>
        <p:txBody>
          <a:bodyPr wrap="square" rtlCol="0">
            <a:spAutoFit/>
          </a:bodyPr>
          <a:lstStyle/>
          <a:p>
            <a:r>
              <a:rPr lang="en-US" sz="1801" b="1" dirty="0"/>
              <a:t>Russell Campus Boiler Replacement - $1,257,138</a:t>
            </a:r>
          </a:p>
        </p:txBody>
      </p:sp>
      <p:sp>
        <p:nvSpPr>
          <p:cNvPr id="4" name="TextBox 3">
            <a:extLst>
              <a:ext uri="{FF2B5EF4-FFF2-40B4-BE49-F238E27FC236}">
                <a16:creationId xmlns:a16="http://schemas.microsoft.com/office/drawing/2014/main" id="{F9C0D015-1A20-48B0-8FF5-BCD94B2030F0}"/>
              </a:ext>
            </a:extLst>
          </p:cNvPr>
          <p:cNvSpPr txBox="1"/>
          <p:nvPr/>
        </p:nvSpPr>
        <p:spPr>
          <a:xfrm>
            <a:off x="1554479" y="1788193"/>
            <a:ext cx="8892649" cy="1755096"/>
          </a:xfrm>
          <a:prstGeom prst="rect">
            <a:avLst/>
          </a:prstGeom>
          <a:noFill/>
        </p:spPr>
        <p:txBody>
          <a:bodyPr wrap="square" rtlCol="0">
            <a:spAutoFit/>
          </a:bodyPr>
          <a:lstStyle/>
          <a:p>
            <a:r>
              <a:rPr lang="en-US" sz="1801" dirty="0"/>
              <a:t>Scope of Work</a:t>
            </a:r>
          </a:p>
          <a:p>
            <a:endParaRPr lang="en-US" sz="1801" dirty="0"/>
          </a:p>
          <a:p>
            <a:pPr marL="342909" indent="-342909">
              <a:buFont typeface="Arial" panose="020B0604020202020204" pitchFamily="34" charset="0"/>
              <a:buChar char="•"/>
            </a:pPr>
            <a:r>
              <a:rPr lang="en-US" sz="1801" dirty="0">
                <a:latin typeface="Calibri" panose="020F0502020204030204" pitchFamily="34" charset="0"/>
                <a:ea typeface="Times New Roman" panose="02020603050405020304" pitchFamily="18" charset="0"/>
              </a:rPr>
              <a:t>Replacement of boilers at Russell Campus with high efficiency boilers.</a:t>
            </a:r>
          </a:p>
          <a:p>
            <a:pPr marL="342909" indent="-342909">
              <a:buFont typeface="Arial" panose="020B0604020202020204" pitchFamily="34" charset="0"/>
              <a:buChar char="•"/>
            </a:pPr>
            <a:endParaRPr lang="en-US" sz="1801" dirty="0">
              <a:latin typeface="Calibri" panose="020F0502020204030204" pitchFamily="34" charset="0"/>
              <a:ea typeface="Calibri" panose="020F0502020204030204" pitchFamily="34" charset="0"/>
            </a:endParaRPr>
          </a:p>
          <a:p>
            <a:pPr marL="285756" indent="-285756">
              <a:buFont typeface="Arial" panose="020B0604020202020204" pitchFamily="34" charset="0"/>
              <a:buChar char="•"/>
            </a:pPr>
            <a:r>
              <a:rPr lang="en-US" sz="1801" dirty="0">
                <a:latin typeface="Calibri" panose="020F0502020204030204" pitchFamily="34" charset="0"/>
                <a:ea typeface="Calibri" panose="020F0502020204030204" pitchFamily="34" charset="0"/>
              </a:rPr>
              <a:t> Current boilers reaching end of useful service period.</a:t>
            </a:r>
          </a:p>
          <a:p>
            <a:pPr marL="742968" lvl="1" indent="-285756">
              <a:buFont typeface="Arial" panose="020B0604020202020204" pitchFamily="34" charset="0"/>
              <a:buChar char="•"/>
            </a:pPr>
            <a:endParaRPr lang="en-US" sz="1801" dirty="0"/>
          </a:p>
        </p:txBody>
      </p:sp>
    </p:spTree>
    <p:extLst>
      <p:ext uri="{BB962C8B-B14F-4D97-AF65-F5344CB8AC3E}">
        <p14:creationId xmlns:p14="http://schemas.microsoft.com/office/powerpoint/2010/main" val="213055759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47D0DA1-F70E-4ACF-AD22-48031A1BA04C}"/>
              </a:ext>
            </a:extLst>
          </p:cNvPr>
          <p:cNvPicPr>
            <a:picLocks noChangeAspect="1"/>
          </p:cNvPicPr>
          <p:nvPr/>
        </p:nvPicPr>
        <p:blipFill rotWithShape="1">
          <a:blip r:embed="rId2"/>
          <a:srcRect t="55147"/>
          <a:stretch/>
        </p:blipFill>
        <p:spPr>
          <a:xfrm>
            <a:off x="6004374" y="660809"/>
            <a:ext cx="5930234" cy="4887082"/>
          </a:xfrm>
          <a:prstGeom prst="rect">
            <a:avLst/>
          </a:prstGeom>
        </p:spPr>
      </p:pic>
      <p:pic>
        <p:nvPicPr>
          <p:cNvPr id="6" name="Picture 5">
            <a:extLst>
              <a:ext uri="{FF2B5EF4-FFF2-40B4-BE49-F238E27FC236}">
                <a16:creationId xmlns:a16="http://schemas.microsoft.com/office/drawing/2014/main" id="{CD5CE215-DA58-4E29-83EC-A38D9B2A24C1}"/>
              </a:ext>
            </a:extLst>
          </p:cNvPr>
          <p:cNvPicPr>
            <a:picLocks noChangeAspect="1"/>
          </p:cNvPicPr>
          <p:nvPr/>
        </p:nvPicPr>
        <p:blipFill rotWithShape="1">
          <a:blip r:embed="rId2"/>
          <a:srcRect l="813" t="364" r="-1" b="44643"/>
          <a:stretch/>
        </p:blipFill>
        <p:spPr>
          <a:xfrm>
            <a:off x="257392" y="660809"/>
            <a:ext cx="5786996" cy="5908915"/>
          </a:xfrm>
          <a:prstGeom prst="rect">
            <a:avLst/>
          </a:prstGeom>
        </p:spPr>
      </p:pic>
      <p:sp>
        <p:nvSpPr>
          <p:cNvPr id="15" name="TextBox 14">
            <a:extLst>
              <a:ext uri="{FF2B5EF4-FFF2-40B4-BE49-F238E27FC236}">
                <a16:creationId xmlns:a16="http://schemas.microsoft.com/office/drawing/2014/main" id="{FC6BF519-080B-4863-AB34-E4CD2317FFD2}"/>
              </a:ext>
            </a:extLst>
          </p:cNvPr>
          <p:cNvSpPr txBox="1"/>
          <p:nvPr/>
        </p:nvSpPr>
        <p:spPr>
          <a:xfrm>
            <a:off x="4389967" y="241709"/>
            <a:ext cx="3752243" cy="338554"/>
          </a:xfrm>
          <a:prstGeom prst="rect">
            <a:avLst/>
          </a:prstGeom>
          <a:noFill/>
        </p:spPr>
        <p:txBody>
          <a:bodyPr wrap="square" rtlCol="0">
            <a:spAutoFit/>
          </a:bodyPr>
          <a:lstStyle/>
          <a:p>
            <a:r>
              <a:rPr lang="en-US" sz="1600" b="1" dirty="0"/>
              <a:t>Boiler Replacement – Cost Estimate</a:t>
            </a:r>
          </a:p>
        </p:txBody>
      </p:sp>
    </p:spTree>
    <p:extLst>
      <p:ext uri="{BB962C8B-B14F-4D97-AF65-F5344CB8AC3E}">
        <p14:creationId xmlns:p14="http://schemas.microsoft.com/office/powerpoint/2010/main" val="65722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B0513689-D00A-4D15-B8A3-AA50EC4B2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idx="4294967295"/>
          </p:nvPr>
        </p:nvSpPr>
        <p:spPr>
          <a:xfrm>
            <a:off x="472773" y="359795"/>
            <a:ext cx="7423980" cy="441493"/>
          </a:xfrm>
        </p:spPr>
        <p:txBody>
          <a:bodyPr vert="horz" lIns="91440" tIns="45721" rIns="91440" bIns="45721" rtlCol="0" anchor="b">
            <a:normAutofit/>
          </a:bodyPr>
          <a:lstStyle/>
          <a:p>
            <a:pPr>
              <a:lnSpc>
                <a:spcPct val="85000"/>
              </a:lnSpc>
            </a:pPr>
            <a:r>
              <a:rPr lang="en-US" sz="2400" b="1" cap="all" dirty="0">
                <a:solidFill>
                  <a:schemeClr val="tx1"/>
                </a:solidFill>
              </a:rPr>
              <a:t>Capital project requests</a:t>
            </a:r>
          </a:p>
        </p:txBody>
      </p:sp>
      <p:sp>
        <p:nvSpPr>
          <p:cNvPr id="10" name="TextBox 9">
            <a:extLst>
              <a:ext uri="{FF2B5EF4-FFF2-40B4-BE49-F238E27FC236}">
                <a16:creationId xmlns:a16="http://schemas.microsoft.com/office/drawing/2014/main" id="{EA7B8C83-6DD5-4EC3-BC6C-C59B325617D1}"/>
              </a:ext>
            </a:extLst>
          </p:cNvPr>
          <p:cNvSpPr txBox="1"/>
          <p:nvPr/>
        </p:nvSpPr>
        <p:spPr>
          <a:xfrm>
            <a:off x="708775" y="1080628"/>
            <a:ext cx="7054574" cy="369460"/>
          </a:xfrm>
          <a:prstGeom prst="rect">
            <a:avLst/>
          </a:prstGeom>
          <a:noFill/>
        </p:spPr>
        <p:txBody>
          <a:bodyPr wrap="square" rtlCol="0">
            <a:spAutoFit/>
          </a:bodyPr>
          <a:lstStyle/>
          <a:p>
            <a:r>
              <a:rPr lang="en-US" sz="1801" b="1" dirty="0"/>
              <a:t>Russell Campus Chiller 3 Replacement - $858,314</a:t>
            </a:r>
          </a:p>
        </p:txBody>
      </p:sp>
      <p:sp>
        <p:nvSpPr>
          <p:cNvPr id="12" name="TextBox 11">
            <a:extLst>
              <a:ext uri="{FF2B5EF4-FFF2-40B4-BE49-F238E27FC236}">
                <a16:creationId xmlns:a16="http://schemas.microsoft.com/office/drawing/2014/main" id="{983343D5-5614-4335-AA2F-24CABAA50046}"/>
              </a:ext>
            </a:extLst>
          </p:cNvPr>
          <p:cNvSpPr txBox="1"/>
          <p:nvPr/>
        </p:nvSpPr>
        <p:spPr>
          <a:xfrm>
            <a:off x="1175546" y="1822428"/>
            <a:ext cx="8892649" cy="2309350"/>
          </a:xfrm>
          <a:prstGeom prst="rect">
            <a:avLst/>
          </a:prstGeom>
          <a:noFill/>
        </p:spPr>
        <p:txBody>
          <a:bodyPr wrap="square" rtlCol="0">
            <a:spAutoFit/>
          </a:bodyPr>
          <a:lstStyle/>
          <a:p>
            <a:r>
              <a:rPr lang="en-US" sz="1801" dirty="0"/>
              <a:t>Scope of Work</a:t>
            </a:r>
          </a:p>
          <a:p>
            <a:endParaRPr lang="en-US" sz="1801" dirty="0"/>
          </a:p>
          <a:p>
            <a:pPr marL="342909" indent="-342909">
              <a:buFont typeface="Arial" panose="020B0604020202020204" pitchFamily="34" charset="0"/>
              <a:buChar char="•"/>
            </a:pPr>
            <a:r>
              <a:rPr lang="en-US" sz="1801" dirty="0">
                <a:latin typeface="Calibri" panose="020F0502020204030204" pitchFamily="34" charset="0"/>
                <a:ea typeface="Times New Roman" panose="02020603050405020304" pitchFamily="18" charset="0"/>
              </a:rPr>
              <a:t>Replacement of 3</a:t>
            </a:r>
            <a:r>
              <a:rPr lang="en-US" sz="1801" baseline="30000" dirty="0">
                <a:latin typeface="Calibri" panose="020F0502020204030204" pitchFamily="34" charset="0"/>
                <a:ea typeface="Times New Roman" panose="02020603050405020304" pitchFamily="18" charset="0"/>
              </a:rPr>
              <a:t>rd</a:t>
            </a:r>
            <a:r>
              <a:rPr lang="en-US" sz="1801" dirty="0">
                <a:latin typeface="Calibri" panose="020F0502020204030204" pitchFamily="34" charset="0"/>
                <a:ea typeface="Times New Roman" panose="02020603050405020304" pitchFamily="18" charset="0"/>
              </a:rPr>
              <a:t> chiller at Russell Campus with high efficiency chiller to be compatible with the other two chillers currently in design for their replacement.</a:t>
            </a:r>
          </a:p>
          <a:p>
            <a:pPr marL="342909" indent="-342909">
              <a:buFont typeface="Arial" panose="020B0604020202020204" pitchFamily="34" charset="0"/>
              <a:buChar char="•"/>
            </a:pPr>
            <a:endParaRPr lang="en-US" sz="1801" dirty="0">
              <a:latin typeface="Calibri" panose="020F0502020204030204" pitchFamily="34" charset="0"/>
              <a:ea typeface="Calibri" panose="020F0502020204030204" pitchFamily="34" charset="0"/>
            </a:endParaRPr>
          </a:p>
          <a:p>
            <a:pPr marL="285756" indent="-285756">
              <a:buFont typeface="Arial" panose="020B0604020202020204" pitchFamily="34" charset="0"/>
              <a:buChar char="•"/>
            </a:pPr>
            <a:r>
              <a:rPr lang="en-US" sz="1801" dirty="0">
                <a:latin typeface="Calibri" panose="020F0502020204030204" pitchFamily="34" charset="0"/>
                <a:ea typeface="Calibri" panose="020F0502020204030204" pitchFamily="34" charset="0"/>
              </a:rPr>
              <a:t> Current chillers are reaching end of useful service period.  There currently a project funded for chiller replacement which did not include the 3</a:t>
            </a:r>
            <a:r>
              <a:rPr lang="en-US" sz="1801" baseline="30000" dirty="0">
                <a:latin typeface="Calibri" panose="020F0502020204030204" pitchFamily="34" charset="0"/>
                <a:ea typeface="Calibri" panose="020F0502020204030204" pitchFamily="34" charset="0"/>
              </a:rPr>
              <a:t>rd</a:t>
            </a:r>
            <a:r>
              <a:rPr lang="en-US" sz="1801" dirty="0">
                <a:latin typeface="Calibri" panose="020F0502020204030204" pitchFamily="34" charset="0"/>
                <a:ea typeface="Calibri" panose="020F0502020204030204" pitchFamily="34" charset="0"/>
              </a:rPr>
              <a:t> chiller.</a:t>
            </a:r>
          </a:p>
          <a:p>
            <a:pPr marL="742968" lvl="1" indent="-285756">
              <a:buFont typeface="Arial" panose="020B0604020202020204" pitchFamily="34" charset="0"/>
              <a:buChar char="•"/>
            </a:pPr>
            <a:endParaRPr lang="en-US" sz="1801" dirty="0"/>
          </a:p>
        </p:txBody>
      </p:sp>
    </p:spTree>
    <p:extLst>
      <p:ext uri="{BB962C8B-B14F-4D97-AF65-F5344CB8AC3E}">
        <p14:creationId xmlns:p14="http://schemas.microsoft.com/office/powerpoint/2010/main" val="101876323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604013-FCDC-4B03-9723-30D4601A2CDC}"/>
              </a:ext>
            </a:extLst>
          </p:cNvPr>
          <p:cNvPicPr>
            <a:picLocks noChangeAspect="1"/>
          </p:cNvPicPr>
          <p:nvPr/>
        </p:nvPicPr>
        <p:blipFill rotWithShape="1">
          <a:blip r:embed="rId2"/>
          <a:srcRect t="55247"/>
          <a:stretch/>
        </p:blipFill>
        <p:spPr>
          <a:xfrm>
            <a:off x="6096000" y="533401"/>
            <a:ext cx="5870530" cy="4923366"/>
          </a:xfrm>
          <a:prstGeom prst="rect">
            <a:avLst/>
          </a:prstGeom>
        </p:spPr>
      </p:pic>
      <p:pic>
        <p:nvPicPr>
          <p:cNvPr id="3" name="Picture 2">
            <a:extLst>
              <a:ext uri="{FF2B5EF4-FFF2-40B4-BE49-F238E27FC236}">
                <a16:creationId xmlns:a16="http://schemas.microsoft.com/office/drawing/2014/main" id="{FD0EFCBA-8B34-4489-9768-6F4C9EC73BD7}"/>
              </a:ext>
            </a:extLst>
          </p:cNvPr>
          <p:cNvPicPr>
            <a:picLocks noChangeAspect="1"/>
          </p:cNvPicPr>
          <p:nvPr/>
        </p:nvPicPr>
        <p:blipFill rotWithShape="1">
          <a:blip r:embed="rId2"/>
          <a:srcRect l="434" r="-1" b="44259"/>
          <a:stretch/>
        </p:blipFill>
        <p:spPr>
          <a:xfrm>
            <a:off x="260183" y="490177"/>
            <a:ext cx="5863168" cy="6151091"/>
          </a:xfrm>
          <a:prstGeom prst="rect">
            <a:avLst/>
          </a:prstGeom>
        </p:spPr>
      </p:pic>
      <p:sp>
        <p:nvSpPr>
          <p:cNvPr id="6" name="TextBox 5">
            <a:extLst>
              <a:ext uri="{FF2B5EF4-FFF2-40B4-BE49-F238E27FC236}">
                <a16:creationId xmlns:a16="http://schemas.microsoft.com/office/drawing/2014/main" id="{33AAC450-22E7-4051-8AED-A2BAF879056E}"/>
              </a:ext>
            </a:extLst>
          </p:cNvPr>
          <p:cNvSpPr txBox="1"/>
          <p:nvPr/>
        </p:nvSpPr>
        <p:spPr>
          <a:xfrm>
            <a:off x="3682834" y="194847"/>
            <a:ext cx="4881033" cy="338554"/>
          </a:xfrm>
          <a:prstGeom prst="rect">
            <a:avLst/>
          </a:prstGeom>
          <a:noFill/>
        </p:spPr>
        <p:txBody>
          <a:bodyPr wrap="square" rtlCol="0">
            <a:spAutoFit/>
          </a:bodyPr>
          <a:lstStyle/>
          <a:p>
            <a:pPr algn="ctr"/>
            <a:r>
              <a:rPr lang="en-US" sz="1600" b="1" dirty="0"/>
              <a:t>Chiller 3 Replacement – Cost Estimate</a:t>
            </a:r>
          </a:p>
        </p:txBody>
      </p:sp>
    </p:spTree>
    <p:extLst>
      <p:ext uri="{BB962C8B-B14F-4D97-AF65-F5344CB8AC3E}">
        <p14:creationId xmlns:p14="http://schemas.microsoft.com/office/powerpoint/2010/main" val="1163114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72773" y="359795"/>
            <a:ext cx="7423980" cy="441493"/>
          </a:xfrm>
        </p:spPr>
        <p:txBody>
          <a:bodyPr vert="horz" lIns="91440" tIns="45721" rIns="91440" bIns="45721" rtlCol="0" anchor="b">
            <a:normAutofit/>
          </a:bodyPr>
          <a:lstStyle/>
          <a:p>
            <a:pPr>
              <a:lnSpc>
                <a:spcPct val="85000"/>
              </a:lnSpc>
            </a:pPr>
            <a:r>
              <a:rPr lang="en-US" sz="2400" b="1" cap="all" dirty="0">
                <a:solidFill>
                  <a:schemeClr val="bg1"/>
                </a:solidFill>
              </a:rPr>
              <a:t>Capital project requests</a:t>
            </a:r>
          </a:p>
        </p:txBody>
      </p:sp>
      <p:sp>
        <p:nvSpPr>
          <p:cNvPr id="3" name="TextBox 2">
            <a:extLst>
              <a:ext uri="{FF2B5EF4-FFF2-40B4-BE49-F238E27FC236}">
                <a16:creationId xmlns:a16="http://schemas.microsoft.com/office/drawing/2014/main" id="{216B2F52-A298-4554-A251-0BD561010244}"/>
              </a:ext>
            </a:extLst>
          </p:cNvPr>
          <p:cNvSpPr txBox="1"/>
          <p:nvPr/>
        </p:nvSpPr>
        <p:spPr>
          <a:xfrm>
            <a:off x="842176" y="917246"/>
            <a:ext cx="7054574" cy="1477969"/>
          </a:xfrm>
          <a:prstGeom prst="rect">
            <a:avLst/>
          </a:prstGeom>
          <a:noFill/>
        </p:spPr>
        <p:txBody>
          <a:bodyPr wrap="square" rtlCol="0">
            <a:spAutoFit/>
          </a:bodyPr>
          <a:lstStyle/>
          <a:p>
            <a:r>
              <a:rPr lang="en-US" sz="1801" b="1" dirty="0">
                <a:solidFill>
                  <a:schemeClr val="bg1"/>
                </a:solidFill>
              </a:rPr>
              <a:t> Covered Parking (non-solar), Phase I - $1,311,310</a:t>
            </a:r>
          </a:p>
          <a:p>
            <a:r>
              <a:rPr lang="en-US" sz="1801" b="1" dirty="0">
                <a:solidFill>
                  <a:schemeClr val="bg1"/>
                </a:solidFill>
              </a:rPr>
              <a:t>						   Phase II – 2,079,012</a:t>
            </a:r>
          </a:p>
          <a:p>
            <a:r>
              <a:rPr lang="en-US" sz="1801" b="1" dirty="0">
                <a:solidFill>
                  <a:schemeClr val="bg1"/>
                </a:solidFill>
              </a:rPr>
              <a:t>						   </a:t>
            </a:r>
            <a:r>
              <a:rPr lang="en-US" sz="1801" b="1" u="sng" dirty="0">
                <a:solidFill>
                  <a:schemeClr val="bg1"/>
                </a:solidFill>
              </a:rPr>
              <a:t>Phase III – 1,606,722</a:t>
            </a:r>
          </a:p>
          <a:p>
            <a:r>
              <a:rPr lang="en-US" sz="1801" b="1" dirty="0">
                <a:solidFill>
                  <a:schemeClr val="bg1"/>
                </a:solidFill>
              </a:rPr>
              <a:t>						      Total:    $4,997,044</a:t>
            </a:r>
          </a:p>
          <a:p>
            <a:endParaRPr lang="en-US" sz="1801" b="1" dirty="0">
              <a:solidFill>
                <a:schemeClr val="bg1"/>
              </a:solidFill>
            </a:endParaRPr>
          </a:p>
        </p:txBody>
      </p:sp>
      <p:sp>
        <p:nvSpPr>
          <p:cNvPr id="4" name="TextBox 3">
            <a:extLst>
              <a:ext uri="{FF2B5EF4-FFF2-40B4-BE49-F238E27FC236}">
                <a16:creationId xmlns:a16="http://schemas.microsoft.com/office/drawing/2014/main" id="{F9C0D015-1A20-48B0-8FF5-BCD94B2030F0}"/>
              </a:ext>
            </a:extLst>
          </p:cNvPr>
          <p:cNvSpPr txBox="1"/>
          <p:nvPr/>
        </p:nvSpPr>
        <p:spPr>
          <a:xfrm>
            <a:off x="1389009" y="2064831"/>
            <a:ext cx="8892649" cy="4249240"/>
          </a:xfrm>
          <a:prstGeom prst="rect">
            <a:avLst/>
          </a:prstGeom>
          <a:noFill/>
        </p:spPr>
        <p:txBody>
          <a:bodyPr wrap="square" rtlCol="0">
            <a:spAutoFit/>
          </a:bodyPr>
          <a:lstStyle/>
          <a:p>
            <a:r>
              <a:rPr lang="en-US" sz="1801" dirty="0">
                <a:solidFill>
                  <a:schemeClr val="bg1"/>
                </a:solidFill>
              </a:rPr>
              <a:t>Scope of Work</a:t>
            </a:r>
          </a:p>
          <a:p>
            <a:endParaRPr lang="en-US" sz="1801" dirty="0">
              <a:solidFill>
                <a:schemeClr val="bg1"/>
              </a:solidFill>
            </a:endParaRPr>
          </a:p>
          <a:p>
            <a:pPr marL="342909" indent="-342909">
              <a:buFont typeface="Arial" panose="020B0604020202020204" pitchFamily="34" charset="0"/>
              <a:buChar char="•"/>
            </a:pPr>
            <a:r>
              <a:rPr lang="en-US" sz="1801" dirty="0">
                <a:solidFill>
                  <a:schemeClr val="bg1"/>
                </a:solidFill>
                <a:latin typeface="Calibri" panose="020F0502020204030204" pitchFamily="34" charset="0"/>
                <a:ea typeface="Times New Roman" panose="02020603050405020304" pitchFamily="18" charset="0"/>
              </a:rPr>
              <a:t>Install shade structures to provide covered parking within the secured employee parking area.</a:t>
            </a:r>
          </a:p>
          <a:p>
            <a:pPr marL="342909" indent="-342909">
              <a:buFont typeface="Arial" panose="020B0604020202020204" pitchFamily="34" charset="0"/>
              <a:buChar char="•"/>
            </a:pPr>
            <a:endParaRPr lang="en-US" sz="1801" dirty="0">
              <a:solidFill>
                <a:schemeClr val="bg1"/>
              </a:solidFill>
              <a:latin typeface="Calibri" panose="020F0502020204030204" pitchFamily="34" charset="0"/>
              <a:ea typeface="Calibri" panose="020F0502020204030204" pitchFamily="34" charset="0"/>
            </a:endParaRPr>
          </a:p>
          <a:p>
            <a:pPr marL="285756" indent="-285756">
              <a:buFont typeface="Arial" panose="020B0604020202020204" pitchFamily="34" charset="0"/>
              <a:buChar char="•"/>
            </a:pPr>
            <a:r>
              <a:rPr lang="en-US" sz="1801" dirty="0">
                <a:solidFill>
                  <a:schemeClr val="bg1"/>
                </a:solidFill>
                <a:latin typeface="Calibri" panose="020F0502020204030204" pitchFamily="34" charset="0"/>
                <a:ea typeface="Calibri" panose="020F0502020204030204" pitchFamily="34" charset="0"/>
              </a:rPr>
              <a:t> This is similar to a previous request, however, the solar panel component was deleted from the scope.  The solar panel version costs were</a:t>
            </a:r>
          </a:p>
          <a:p>
            <a:pPr marL="1657391" lvl="3" indent="-285756">
              <a:buFont typeface="Arial" panose="020B0604020202020204" pitchFamily="34" charset="0"/>
              <a:buChar char="•"/>
            </a:pPr>
            <a:r>
              <a:rPr lang="en-US" sz="1801" dirty="0">
                <a:solidFill>
                  <a:schemeClr val="bg1"/>
                </a:solidFill>
                <a:latin typeface="Calibri" panose="020F0502020204030204" pitchFamily="34" charset="0"/>
                <a:ea typeface="Calibri" panose="020F0502020204030204" pitchFamily="34" charset="0"/>
              </a:rPr>
              <a:t>Phase I -	$ 3,085,489</a:t>
            </a:r>
          </a:p>
          <a:p>
            <a:pPr marL="1657391" lvl="3" indent="-285756">
              <a:buFont typeface="Arial" panose="020B0604020202020204" pitchFamily="34" charset="0"/>
              <a:buChar char="•"/>
            </a:pPr>
            <a:r>
              <a:rPr lang="en-US" sz="1801" dirty="0">
                <a:solidFill>
                  <a:schemeClr val="bg1"/>
                </a:solidFill>
                <a:latin typeface="Calibri" panose="020F0502020204030204" pitchFamily="34" charset="0"/>
                <a:ea typeface="Calibri" panose="020F0502020204030204" pitchFamily="34" charset="0"/>
              </a:rPr>
              <a:t>Phase II - 	$ 4,879,548</a:t>
            </a:r>
          </a:p>
          <a:p>
            <a:pPr marL="1657391" lvl="3" indent="-285756">
              <a:buFont typeface="Arial" panose="020B0604020202020204" pitchFamily="34" charset="0"/>
              <a:buChar char="•"/>
            </a:pPr>
            <a:r>
              <a:rPr lang="en-US" sz="1801" u="sng" dirty="0">
                <a:solidFill>
                  <a:schemeClr val="bg1"/>
                </a:solidFill>
                <a:latin typeface="Calibri" panose="020F0502020204030204" pitchFamily="34" charset="0"/>
                <a:ea typeface="Calibri" panose="020F0502020204030204" pitchFamily="34" charset="0"/>
              </a:rPr>
              <a:t>Phase III - 	$ 3,736,722</a:t>
            </a:r>
          </a:p>
          <a:p>
            <a:pPr marL="1371635" lvl="3"/>
            <a:r>
              <a:rPr lang="en-US" sz="1801" dirty="0">
                <a:solidFill>
                  <a:schemeClr val="bg1"/>
                </a:solidFill>
                <a:latin typeface="Calibri" panose="020F0502020204030204" pitchFamily="34" charset="0"/>
                <a:ea typeface="Calibri" panose="020F0502020204030204" pitchFamily="34" charset="0"/>
              </a:rPr>
              <a:t>         Total        $11,701,759</a:t>
            </a:r>
          </a:p>
          <a:p>
            <a:pPr marL="1371635" lvl="3"/>
            <a:r>
              <a:rPr lang="en-US" sz="1801" dirty="0">
                <a:solidFill>
                  <a:schemeClr val="bg1"/>
                </a:solidFill>
                <a:latin typeface="Calibri" panose="020F0502020204030204" pitchFamily="34" charset="0"/>
                <a:ea typeface="Calibri" panose="020F0502020204030204" pitchFamily="34" charset="0"/>
              </a:rPr>
              <a:t> </a:t>
            </a:r>
          </a:p>
          <a:p>
            <a:pPr marL="285756" indent="-285756">
              <a:buFont typeface="Arial" panose="020B0604020202020204" pitchFamily="34" charset="0"/>
              <a:buChar char="•"/>
            </a:pPr>
            <a:r>
              <a:rPr lang="en-US" sz="1801" dirty="0">
                <a:solidFill>
                  <a:schemeClr val="bg1"/>
                </a:solidFill>
                <a:latin typeface="Calibri" panose="020F0502020204030204" pitchFamily="34" charset="0"/>
                <a:ea typeface="Calibri" panose="020F0502020204030204" pitchFamily="34" charset="0"/>
              </a:rPr>
              <a:t>Cover parking help to reduce heat island impacts and light pollution, all in alignment with the County’s sustainability initiative.</a:t>
            </a:r>
          </a:p>
          <a:p>
            <a:pPr marL="742968" lvl="1" indent="-285756">
              <a:buFont typeface="Arial" panose="020B0604020202020204" pitchFamily="34" charset="0"/>
              <a:buChar char="•"/>
            </a:pPr>
            <a:endParaRPr lang="en-US" sz="1801" dirty="0">
              <a:solidFill>
                <a:schemeClr val="bg1"/>
              </a:solidFill>
            </a:endParaRPr>
          </a:p>
        </p:txBody>
      </p:sp>
    </p:spTree>
    <p:extLst>
      <p:ext uri="{BB962C8B-B14F-4D97-AF65-F5344CB8AC3E}">
        <p14:creationId xmlns:p14="http://schemas.microsoft.com/office/powerpoint/2010/main" val="3707084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33D7F2-AD18-459D-A3BF-B04880F62EC8}"/>
              </a:ext>
            </a:extLst>
          </p:cNvPr>
          <p:cNvPicPr>
            <a:picLocks noChangeAspect="1"/>
          </p:cNvPicPr>
          <p:nvPr/>
        </p:nvPicPr>
        <p:blipFill rotWithShape="1">
          <a:blip r:embed="rId2"/>
          <a:srcRect b="45838"/>
          <a:stretch/>
        </p:blipFill>
        <p:spPr>
          <a:xfrm>
            <a:off x="359833" y="1013884"/>
            <a:ext cx="5565826" cy="5467349"/>
          </a:xfrm>
          <a:prstGeom prst="rect">
            <a:avLst/>
          </a:prstGeom>
        </p:spPr>
      </p:pic>
      <p:pic>
        <p:nvPicPr>
          <p:cNvPr id="4" name="Picture 3">
            <a:extLst>
              <a:ext uri="{FF2B5EF4-FFF2-40B4-BE49-F238E27FC236}">
                <a16:creationId xmlns:a16="http://schemas.microsoft.com/office/drawing/2014/main" id="{B3F2B173-0DD9-4B4D-9171-C9B9213014CC}"/>
              </a:ext>
            </a:extLst>
          </p:cNvPr>
          <p:cNvPicPr>
            <a:picLocks noChangeAspect="1"/>
          </p:cNvPicPr>
          <p:nvPr/>
        </p:nvPicPr>
        <p:blipFill rotWithShape="1">
          <a:blip r:embed="rId3"/>
          <a:srcRect t="53985" b="1"/>
          <a:stretch/>
        </p:blipFill>
        <p:spPr>
          <a:xfrm>
            <a:off x="5959525" y="1060594"/>
            <a:ext cx="5830920" cy="4866072"/>
          </a:xfrm>
          <a:prstGeom prst="rect">
            <a:avLst/>
          </a:prstGeom>
        </p:spPr>
      </p:pic>
      <p:sp>
        <p:nvSpPr>
          <p:cNvPr id="16" name="TextBox 15">
            <a:extLst>
              <a:ext uri="{FF2B5EF4-FFF2-40B4-BE49-F238E27FC236}">
                <a16:creationId xmlns:a16="http://schemas.microsoft.com/office/drawing/2014/main" id="{BDB8B364-5808-49B1-AF5A-E6F73EE5D289}"/>
              </a:ext>
            </a:extLst>
          </p:cNvPr>
          <p:cNvSpPr txBox="1"/>
          <p:nvPr/>
        </p:nvSpPr>
        <p:spPr>
          <a:xfrm>
            <a:off x="4942841" y="340668"/>
            <a:ext cx="2825326" cy="338554"/>
          </a:xfrm>
          <a:prstGeom prst="rect">
            <a:avLst/>
          </a:prstGeom>
          <a:noFill/>
        </p:spPr>
        <p:txBody>
          <a:bodyPr wrap="square" rtlCol="0">
            <a:spAutoFit/>
          </a:bodyPr>
          <a:lstStyle/>
          <a:p>
            <a:r>
              <a:rPr lang="en-US" sz="1600" b="1" dirty="0"/>
              <a:t>Covered Parking Phase 1</a:t>
            </a:r>
          </a:p>
        </p:txBody>
      </p:sp>
    </p:spTree>
    <p:extLst>
      <p:ext uri="{BB962C8B-B14F-4D97-AF65-F5344CB8AC3E}">
        <p14:creationId xmlns:p14="http://schemas.microsoft.com/office/powerpoint/2010/main" val="2215382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C78764-A543-4B80-BCB6-D9194F90670E}"/>
              </a:ext>
            </a:extLst>
          </p:cNvPr>
          <p:cNvPicPr>
            <a:picLocks noChangeAspect="1"/>
          </p:cNvPicPr>
          <p:nvPr/>
        </p:nvPicPr>
        <p:blipFill rotWithShape="1">
          <a:blip r:embed="rId2"/>
          <a:srcRect b="45309"/>
          <a:stretch/>
        </p:blipFill>
        <p:spPr>
          <a:xfrm>
            <a:off x="243095" y="1087967"/>
            <a:ext cx="5441194" cy="5429365"/>
          </a:xfrm>
          <a:prstGeom prst="rect">
            <a:avLst/>
          </a:prstGeom>
        </p:spPr>
      </p:pic>
      <p:pic>
        <p:nvPicPr>
          <p:cNvPr id="5" name="Picture 4">
            <a:extLst>
              <a:ext uri="{FF2B5EF4-FFF2-40B4-BE49-F238E27FC236}">
                <a16:creationId xmlns:a16="http://schemas.microsoft.com/office/drawing/2014/main" id="{CD28513E-14AE-429E-882B-9E97C67B35E4}"/>
              </a:ext>
            </a:extLst>
          </p:cNvPr>
          <p:cNvPicPr>
            <a:picLocks noChangeAspect="1"/>
          </p:cNvPicPr>
          <p:nvPr/>
        </p:nvPicPr>
        <p:blipFill rotWithShape="1">
          <a:blip r:embed="rId2"/>
          <a:srcRect t="54444"/>
          <a:stretch/>
        </p:blipFill>
        <p:spPr>
          <a:xfrm>
            <a:off x="5684288" y="1164167"/>
            <a:ext cx="6162972" cy="5122331"/>
          </a:xfrm>
          <a:prstGeom prst="rect">
            <a:avLst/>
          </a:prstGeom>
        </p:spPr>
      </p:pic>
      <p:sp>
        <p:nvSpPr>
          <p:cNvPr id="6" name="TextBox 5">
            <a:extLst>
              <a:ext uri="{FF2B5EF4-FFF2-40B4-BE49-F238E27FC236}">
                <a16:creationId xmlns:a16="http://schemas.microsoft.com/office/drawing/2014/main" id="{7BEE15F9-E45D-461D-9C0A-62D632D99D60}"/>
              </a:ext>
            </a:extLst>
          </p:cNvPr>
          <p:cNvSpPr txBox="1"/>
          <p:nvPr/>
        </p:nvSpPr>
        <p:spPr>
          <a:xfrm>
            <a:off x="4942841" y="340668"/>
            <a:ext cx="2825326" cy="338554"/>
          </a:xfrm>
          <a:prstGeom prst="rect">
            <a:avLst/>
          </a:prstGeom>
          <a:noFill/>
        </p:spPr>
        <p:txBody>
          <a:bodyPr wrap="square" rtlCol="0">
            <a:spAutoFit/>
          </a:bodyPr>
          <a:lstStyle/>
          <a:p>
            <a:r>
              <a:rPr lang="en-US" sz="1600" b="1" dirty="0"/>
              <a:t>Covered Parking Phase 2</a:t>
            </a:r>
          </a:p>
        </p:txBody>
      </p:sp>
    </p:spTree>
    <p:extLst>
      <p:ext uri="{BB962C8B-B14F-4D97-AF65-F5344CB8AC3E}">
        <p14:creationId xmlns:p14="http://schemas.microsoft.com/office/powerpoint/2010/main" val="68779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0E5444-8F20-4C48-8D73-18844C424A1B}"/>
              </a:ext>
            </a:extLst>
          </p:cNvPr>
          <p:cNvPicPr>
            <a:picLocks noChangeAspect="1"/>
          </p:cNvPicPr>
          <p:nvPr/>
        </p:nvPicPr>
        <p:blipFill rotWithShape="1">
          <a:blip r:embed="rId2"/>
          <a:srcRect t="54466"/>
          <a:stretch/>
        </p:blipFill>
        <p:spPr>
          <a:xfrm>
            <a:off x="5907274" y="791632"/>
            <a:ext cx="5999221" cy="4999567"/>
          </a:xfrm>
          <a:prstGeom prst="rect">
            <a:avLst/>
          </a:prstGeom>
        </p:spPr>
      </p:pic>
      <p:pic>
        <p:nvPicPr>
          <p:cNvPr id="3" name="Picture 2">
            <a:extLst>
              <a:ext uri="{FF2B5EF4-FFF2-40B4-BE49-F238E27FC236}">
                <a16:creationId xmlns:a16="http://schemas.microsoft.com/office/drawing/2014/main" id="{51C53B7D-3738-4933-A69F-B0ED0E02A281}"/>
              </a:ext>
            </a:extLst>
          </p:cNvPr>
          <p:cNvPicPr>
            <a:picLocks noChangeAspect="1"/>
          </p:cNvPicPr>
          <p:nvPr/>
        </p:nvPicPr>
        <p:blipFill rotWithShape="1">
          <a:blip r:embed="rId2"/>
          <a:srcRect b="45185"/>
          <a:stretch/>
        </p:blipFill>
        <p:spPr>
          <a:xfrm>
            <a:off x="253186" y="734484"/>
            <a:ext cx="5700654" cy="5719233"/>
          </a:xfrm>
          <a:prstGeom prst="rect">
            <a:avLst/>
          </a:prstGeom>
        </p:spPr>
      </p:pic>
      <p:sp>
        <p:nvSpPr>
          <p:cNvPr id="6" name="TextBox 5">
            <a:extLst>
              <a:ext uri="{FF2B5EF4-FFF2-40B4-BE49-F238E27FC236}">
                <a16:creationId xmlns:a16="http://schemas.microsoft.com/office/drawing/2014/main" id="{6BE541B7-6602-49F4-A77F-B5583C730885}"/>
              </a:ext>
            </a:extLst>
          </p:cNvPr>
          <p:cNvSpPr txBox="1"/>
          <p:nvPr/>
        </p:nvSpPr>
        <p:spPr>
          <a:xfrm>
            <a:off x="4942841" y="340668"/>
            <a:ext cx="2825326" cy="338554"/>
          </a:xfrm>
          <a:prstGeom prst="rect">
            <a:avLst/>
          </a:prstGeom>
          <a:noFill/>
        </p:spPr>
        <p:txBody>
          <a:bodyPr wrap="square" rtlCol="0">
            <a:spAutoFit/>
          </a:bodyPr>
          <a:lstStyle/>
          <a:p>
            <a:r>
              <a:rPr lang="en-US" sz="1600" b="1" dirty="0"/>
              <a:t>Covered Parking Phase 3</a:t>
            </a:r>
          </a:p>
        </p:txBody>
      </p:sp>
    </p:spTree>
    <p:extLst>
      <p:ext uri="{BB962C8B-B14F-4D97-AF65-F5344CB8AC3E}">
        <p14:creationId xmlns:p14="http://schemas.microsoft.com/office/powerpoint/2010/main" val="252153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B0513689-D00A-4D15-B8A3-AA50EC4B2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idx="4294967295"/>
          </p:nvPr>
        </p:nvSpPr>
        <p:spPr>
          <a:xfrm>
            <a:off x="472773" y="359795"/>
            <a:ext cx="7423980" cy="441493"/>
          </a:xfrm>
        </p:spPr>
        <p:txBody>
          <a:bodyPr vert="horz" lIns="91440" tIns="45721" rIns="91440" bIns="45721" rtlCol="0" anchor="b">
            <a:normAutofit/>
          </a:bodyPr>
          <a:lstStyle/>
          <a:p>
            <a:pPr>
              <a:lnSpc>
                <a:spcPct val="85000"/>
              </a:lnSpc>
            </a:pPr>
            <a:r>
              <a:rPr lang="en-US" sz="2400" b="1" cap="all" dirty="0">
                <a:solidFill>
                  <a:schemeClr val="tx1"/>
                </a:solidFill>
              </a:rPr>
              <a:t>Capital project requests</a:t>
            </a:r>
          </a:p>
        </p:txBody>
      </p:sp>
      <p:sp>
        <p:nvSpPr>
          <p:cNvPr id="3" name="TextBox 2">
            <a:extLst>
              <a:ext uri="{FF2B5EF4-FFF2-40B4-BE49-F238E27FC236}">
                <a16:creationId xmlns:a16="http://schemas.microsoft.com/office/drawing/2014/main" id="{216B2F52-A298-4554-A251-0BD561010244}"/>
              </a:ext>
            </a:extLst>
          </p:cNvPr>
          <p:cNvSpPr txBox="1"/>
          <p:nvPr/>
        </p:nvSpPr>
        <p:spPr>
          <a:xfrm>
            <a:off x="842179" y="1176924"/>
            <a:ext cx="7054574" cy="369460"/>
          </a:xfrm>
          <a:prstGeom prst="rect">
            <a:avLst/>
          </a:prstGeom>
          <a:noFill/>
        </p:spPr>
        <p:txBody>
          <a:bodyPr wrap="square" rtlCol="0">
            <a:spAutoFit/>
          </a:bodyPr>
          <a:lstStyle/>
          <a:p>
            <a:r>
              <a:rPr lang="en-US" sz="1801" b="1" dirty="0"/>
              <a:t>Russell Campus Secure Parking Gate Replacements - $413,451</a:t>
            </a:r>
          </a:p>
        </p:txBody>
      </p:sp>
      <p:sp>
        <p:nvSpPr>
          <p:cNvPr id="4" name="TextBox 3">
            <a:extLst>
              <a:ext uri="{FF2B5EF4-FFF2-40B4-BE49-F238E27FC236}">
                <a16:creationId xmlns:a16="http://schemas.microsoft.com/office/drawing/2014/main" id="{F9C0D015-1A20-48B0-8FF5-BCD94B2030F0}"/>
              </a:ext>
            </a:extLst>
          </p:cNvPr>
          <p:cNvSpPr txBox="1"/>
          <p:nvPr/>
        </p:nvSpPr>
        <p:spPr>
          <a:xfrm>
            <a:off x="1268818" y="1922020"/>
            <a:ext cx="8892649" cy="2032223"/>
          </a:xfrm>
          <a:prstGeom prst="rect">
            <a:avLst/>
          </a:prstGeom>
          <a:noFill/>
        </p:spPr>
        <p:txBody>
          <a:bodyPr wrap="square" rtlCol="0">
            <a:spAutoFit/>
          </a:bodyPr>
          <a:lstStyle/>
          <a:p>
            <a:r>
              <a:rPr lang="en-US" sz="1801" dirty="0"/>
              <a:t>Scope of Work</a:t>
            </a:r>
          </a:p>
          <a:p>
            <a:endParaRPr lang="en-US" sz="1801" dirty="0"/>
          </a:p>
          <a:p>
            <a:pPr marL="342909" indent="-342909">
              <a:buFont typeface="Arial" panose="020B0604020202020204" pitchFamily="34" charset="0"/>
              <a:buChar char="•"/>
            </a:pPr>
            <a:r>
              <a:rPr lang="en-US" sz="1801" dirty="0">
                <a:latin typeface="Calibri" panose="020F0502020204030204" pitchFamily="34" charset="0"/>
                <a:ea typeface="Times New Roman" panose="02020603050405020304" pitchFamily="18" charset="0"/>
              </a:rPr>
              <a:t>Replacement of the gates and operators at 4 locations providing access to the secure parking area.</a:t>
            </a:r>
          </a:p>
          <a:p>
            <a:r>
              <a:rPr lang="en-US" sz="1801" dirty="0">
                <a:latin typeface="Calibri" panose="020F0502020204030204" pitchFamily="34" charset="0"/>
                <a:ea typeface="Times New Roman" panose="02020603050405020304" pitchFamily="18" charset="0"/>
              </a:rPr>
              <a:t> </a:t>
            </a:r>
          </a:p>
          <a:p>
            <a:pPr marL="342909" indent="-342909">
              <a:buFont typeface="Arial" panose="020B0604020202020204" pitchFamily="34" charset="0"/>
              <a:buChar char="•"/>
            </a:pPr>
            <a:r>
              <a:rPr lang="en-US" sz="1801" dirty="0">
                <a:latin typeface="Calibri" panose="020F0502020204030204" pitchFamily="34" charset="0"/>
                <a:ea typeface="Times New Roman" panose="02020603050405020304" pitchFamily="18" charset="0"/>
              </a:rPr>
              <a:t>RPM Operation note a significant number of work order to repair these gates and operators.</a:t>
            </a:r>
            <a:endParaRPr lang="en-US" sz="1801" dirty="0"/>
          </a:p>
        </p:txBody>
      </p:sp>
    </p:spTree>
    <p:extLst>
      <p:ext uri="{BB962C8B-B14F-4D97-AF65-F5344CB8AC3E}">
        <p14:creationId xmlns:p14="http://schemas.microsoft.com/office/powerpoint/2010/main" val="118642939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B41A6D-1E86-4891-B517-28E721500565}"/>
              </a:ext>
            </a:extLst>
          </p:cNvPr>
          <p:cNvPicPr>
            <a:picLocks noChangeAspect="1"/>
          </p:cNvPicPr>
          <p:nvPr/>
        </p:nvPicPr>
        <p:blipFill rotWithShape="1">
          <a:blip r:embed="rId2"/>
          <a:srcRect t="54753"/>
          <a:stretch/>
        </p:blipFill>
        <p:spPr>
          <a:xfrm>
            <a:off x="6057635" y="791634"/>
            <a:ext cx="5895586" cy="4715933"/>
          </a:xfrm>
          <a:prstGeom prst="rect">
            <a:avLst/>
          </a:prstGeom>
        </p:spPr>
      </p:pic>
      <p:pic>
        <p:nvPicPr>
          <p:cNvPr id="3" name="Picture 2">
            <a:extLst>
              <a:ext uri="{FF2B5EF4-FFF2-40B4-BE49-F238E27FC236}">
                <a16:creationId xmlns:a16="http://schemas.microsoft.com/office/drawing/2014/main" id="{77AE62B3-D8A0-429C-A35A-B7FDC99D0043}"/>
              </a:ext>
            </a:extLst>
          </p:cNvPr>
          <p:cNvPicPr>
            <a:picLocks noChangeAspect="1"/>
          </p:cNvPicPr>
          <p:nvPr/>
        </p:nvPicPr>
        <p:blipFill rotWithShape="1">
          <a:blip r:embed="rId2"/>
          <a:srcRect b="44753"/>
          <a:stretch/>
        </p:blipFill>
        <p:spPr>
          <a:xfrm>
            <a:off x="261717" y="766234"/>
            <a:ext cx="5834018" cy="5698066"/>
          </a:xfrm>
          <a:prstGeom prst="rect">
            <a:avLst/>
          </a:prstGeom>
        </p:spPr>
      </p:pic>
      <p:sp>
        <p:nvSpPr>
          <p:cNvPr id="6" name="TextBox 5">
            <a:extLst>
              <a:ext uri="{FF2B5EF4-FFF2-40B4-BE49-F238E27FC236}">
                <a16:creationId xmlns:a16="http://schemas.microsoft.com/office/drawing/2014/main" id="{77AB05A7-F83A-46C5-BE84-E6C3E070443C}"/>
              </a:ext>
            </a:extLst>
          </p:cNvPr>
          <p:cNvSpPr txBox="1"/>
          <p:nvPr/>
        </p:nvSpPr>
        <p:spPr>
          <a:xfrm>
            <a:off x="3352800" y="340668"/>
            <a:ext cx="6227233" cy="338554"/>
          </a:xfrm>
          <a:prstGeom prst="rect">
            <a:avLst/>
          </a:prstGeom>
          <a:noFill/>
        </p:spPr>
        <p:txBody>
          <a:bodyPr wrap="square" rtlCol="0">
            <a:spAutoFit/>
          </a:bodyPr>
          <a:lstStyle/>
          <a:p>
            <a:r>
              <a:rPr lang="en-US" sz="1600" b="1" dirty="0"/>
              <a:t>Parking Lot Gate &amp; Controller Replacement – Cost Estimate</a:t>
            </a:r>
          </a:p>
        </p:txBody>
      </p:sp>
    </p:spTree>
    <p:extLst>
      <p:ext uri="{BB962C8B-B14F-4D97-AF65-F5344CB8AC3E}">
        <p14:creationId xmlns:p14="http://schemas.microsoft.com/office/powerpoint/2010/main" val="131447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096AD05-9A6D-4592-8B6F-A43BC5C9DA18}"/>
              </a:ext>
            </a:extLst>
          </p:cNvPr>
          <p:cNvSpPr txBox="1">
            <a:spLocks/>
          </p:cNvSpPr>
          <p:nvPr/>
        </p:nvSpPr>
        <p:spPr>
          <a:xfrm>
            <a:off x="1109981" y="882376"/>
            <a:ext cx="9966960" cy="2926080"/>
          </a:xfrm>
          <a:prstGeom prst="rect">
            <a:avLst/>
          </a:prstGeom>
        </p:spPr>
        <p:txBody>
          <a:bodyPr vert="horz" lIns="91440" tIns="45721" rIns="91440" bIns="45721" rtlCol="0" anchor="b">
            <a:normAutofit/>
          </a:bodyPr>
          <a:lstStyle>
            <a:lvl1pPr algn="ctr" defTabSz="914400" rtl="0" eaLnBrk="1" latinLnBrk="0" hangingPunct="1">
              <a:lnSpc>
                <a:spcPct val="85000"/>
              </a:lnSpc>
              <a:spcBef>
                <a:spcPct val="0"/>
              </a:spcBef>
              <a:buNone/>
              <a:defRPr sz="7200" b="1" kern="1200" cap="all" baseline="0">
                <a:solidFill>
                  <a:srgbClr val="FFFFFF"/>
                </a:solidFill>
                <a:latin typeface="+mj-lt"/>
                <a:ea typeface="+mj-ea"/>
                <a:cs typeface="+mj-cs"/>
              </a:defRPr>
            </a:lvl1pPr>
          </a:lstStyle>
          <a:p>
            <a:r>
              <a:rPr lang="en-US" sz="5401" dirty="0"/>
              <a:t>INTRODUCTIONS</a:t>
            </a:r>
          </a:p>
        </p:txBody>
      </p:sp>
    </p:spTree>
    <p:extLst>
      <p:ext uri="{BB962C8B-B14F-4D97-AF65-F5344CB8AC3E}">
        <p14:creationId xmlns:p14="http://schemas.microsoft.com/office/powerpoint/2010/main" val="3359857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B0513689-D00A-4D15-B8A3-AA50EC4B2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idx="4294967295"/>
          </p:nvPr>
        </p:nvSpPr>
        <p:spPr>
          <a:xfrm>
            <a:off x="472773" y="359795"/>
            <a:ext cx="7423980" cy="441493"/>
          </a:xfrm>
        </p:spPr>
        <p:txBody>
          <a:bodyPr vert="horz" lIns="91440" tIns="45721" rIns="91440" bIns="45721" rtlCol="0" anchor="b">
            <a:normAutofit/>
          </a:bodyPr>
          <a:lstStyle/>
          <a:p>
            <a:pPr>
              <a:lnSpc>
                <a:spcPct val="85000"/>
              </a:lnSpc>
            </a:pPr>
            <a:r>
              <a:rPr lang="en-US" sz="2400" b="1" cap="all" dirty="0">
                <a:solidFill>
                  <a:schemeClr val="tx1"/>
                </a:solidFill>
              </a:rPr>
              <a:t>Capital project requests</a:t>
            </a:r>
          </a:p>
        </p:txBody>
      </p:sp>
      <p:sp>
        <p:nvSpPr>
          <p:cNvPr id="10" name="TextBox 9">
            <a:extLst>
              <a:ext uri="{FF2B5EF4-FFF2-40B4-BE49-F238E27FC236}">
                <a16:creationId xmlns:a16="http://schemas.microsoft.com/office/drawing/2014/main" id="{EA7B8C83-6DD5-4EC3-BC6C-C59B325617D1}"/>
              </a:ext>
            </a:extLst>
          </p:cNvPr>
          <p:cNvSpPr txBox="1"/>
          <p:nvPr/>
        </p:nvSpPr>
        <p:spPr>
          <a:xfrm>
            <a:off x="723642" y="1260746"/>
            <a:ext cx="7054574" cy="369460"/>
          </a:xfrm>
          <a:prstGeom prst="rect">
            <a:avLst/>
          </a:prstGeom>
          <a:noFill/>
        </p:spPr>
        <p:txBody>
          <a:bodyPr wrap="square" rtlCol="0">
            <a:spAutoFit/>
          </a:bodyPr>
          <a:lstStyle/>
          <a:p>
            <a:r>
              <a:rPr lang="en-US" sz="1801" b="1" dirty="0"/>
              <a:t>Russell Campus Permit Intake Cubicle Reconfiguration - $224,954</a:t>
            </a:r>
          </a:p>
        </p:txBody>
      </p:sp>
      <p:sp>
        <p:nvSpPr>
          <p:cNvPr id="12" name="TextBox 11">
            <a:extLst>
              <a:ext uri="{FF2B5EF4-FFF2-40B4-BE49-F238E27FC236}">
                <a16:creationId xmlns:a16="http://schemas.microsoft.com/office/drawing/2014/main" id="{983343D5-5614-4335-AA2F-24CABAA50046}"/>
              </a:ext>
            </a:extLst>
          </p:cNvPr>
          <p:cNvSpPr txBox="1"/>
          <p:nvPr/>
        </p:nvSpPr>
        <p:spPr>
          <a:xfrm>
            <a:off x="1222252" y="2142096"/>
            <a:ext cx="8892649" cy="2032223"/>
          </a:xfrm>
          <a:prstGeom prst="rect">
            <a:avLst/>
          </a:prstGeom>
          <a:noFill/>
        </p:spPr>
        <p:txBody>
          <a:bodyPr wrap="square" rtlCol="0">
            <a:spAutoFit/>
          </a:bodyPr>
          <a:lstStyle/>
          <a:p>
            <a:r>
              <a:rPr lang="en-US" sz="1801" dirty="0"/>
              <a:t>Scope of Work</a:t>
            </a:r>
          </a:p>
          <a:p>
            <a:endParaRPr lang="en-US" sz="1801" dirty="0"/>
          </a:p>
          <a:p>
            <a:pPr marL="342909" indent="-342909">
              <a:buFont typeface="Arial" panose="020B0604020202020204" pitchFamily="34" charset="0"/>
              <a:buChar char="•"/>
            </a:pPr>
            <a:r>
              <a:rPr lang="en-US" sz="1801" dirty="0">
                <a:latin typeface="Calibri" panose="020F0502020204030204" pitchFamily="34" charset="0"/>
                <a:ea typeface="Times New Roman" panose="02020603050405020304" pitchFamily="18" charset="0"/>
              </a:rPr>
              <a:t>Reconfigure the cubicle within the Permit Intake are to provide more cubicles to house current and future staff. </a:t>
            </a:r>
          </a:p>
          <a:p>
            <a:pPr marL="342909" indent="-342909">
              <a:buFont typeface="Arial" panose="020B0604020202020204" pitchFamily="34" charset="0"/>
              <a:buChar char="•"/>
            </a:pPr>
            <a:endParaRPr lang="en-US" sz="1801" dirty="0">
              <a:latin typeface="Calibri" panose="020F0502020204030204" pitchFamily="34" charset="0"/>
              <a:ea typeface="Calibri" panose="020F0502020204030204" pitchFamily="34" charset="0"/>
            </a:endParaRPr>
          </a:p>
          <a:p>
            <a:pPr marL="285756" indent="-285756">
              <a:buFont typeface="Arial" panose="020B0604020202020204" pitchFamily="34" charset="0"/>
              <a:buChar char="•"/>
            </a:pPr>
            <a:r>
              <a:rPr lang="en-US" sz="1801" dirty="0">
                <a:latin typeface="Calibri" panose="020F0502020204030204" pitchFamily="34" charset="0"/>
                <a:ea typeface="Calibri" panose="020F0502020204030204" pitchFamily="34" charset="0"/>
              </a:rPr>
              <a:t>Current cubicle configuration does not provide adequate space for the staff growth that we anticipate may occur with in the next 5 years.  </a:t>
            </a:r>
            <a:endParaRPr lang="en-US" sz="1801" dirty="0"/>
          </a:p>
        </p:txBody>
      </p:sp>
    </p:spTree>
    <p:extLst>
      <p:ext uri="{BB962C8B-B14F-4D97-AF65-F5344CB8AC3E}">
        <p14:creationId xmlns:p14="http://schemas.microsoft.com/office/powerpoint/2010/main" val="65187461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5FA043-7319-4B95-9F22-0FDBA2C7591C}"/>
              </a:ext>
            </a:extLst>
          </p:cNvPr>
          <p:cNvPicPr>
            <a:picLocks noChangeAspect="1"/>
          </p:cNvPicPr>
          <p:nvPr/>
        </p:nvPicPr>
        <p:blipFill rotWithShape="1">
          <a:blip r:embed="rId2"/>
          <a:srcRect t="55308"/>
          <a:stretch/>
        </p:blipFill>
        <p:spPr>
          <a:xfrm>
            <a:off x="6083823" y="630765"/>
            <a:ext cx="5871633" cy="4793609"/>
          </a:xfrm>
          <a:prstGeom prst="rect">
            <a:avLst/>
          </a:prstGeom>
        </p:spPr>
      </p:pic>
      <p:pic>
        <p:nvPicPr>
          <p:cNvPr id="5" name="Picture 4">
            <a:extLst>
              <a:ext uri="{FF2B5EF4-FFF2-40B4-BE49-F238E27FC236}">
                <a16:creationId xmlns:a16="http://schemas.microsoft.com/office/drawing/2014/main" id="{C3A57F2D-F918-40C7-BBF1-2F731519BDE7}"/>
              </a:ext>
            </a:extLst>
          </p:cNvPr>
          <p:cNvPicPr>
            <a:picLocks noChangeAspect="1"/>
          </p:cNvPicPr>
          <p:nvPr/>
        </p:nvPicPr>
        <p:blipFill rotWithShape="1">
          <a:blip r:embed="rId2"/>
          <a:srcRect l="681" b="44259"/>
          <a:stretch/>
        </p:blipFill>
        <p:spPr>
          <a:xfrm>
            <a:off x="270932" y="588434"/>
            <a:ext cx="5871633" cy="6019800"/>
          </a:xfrm>
          <a:prstGeom prst="rect">
            <a:avLst/>
          </a:prstGeom>
        </p:spPr>
      </p:pic>
      <p:sp>
        <p:nvSpPr>
          <p:cNvPr id="6" name="TextBox 5">
            <a:extLst>
              <a:ext uri="{FF2B5EF4-FFF2-40B4-BE49-F238E27FC236}">
                <a16:creationId xmlns:a16="http://schemas.microsoft.com/office/drawing/2014/main" id="{B3ED13FA-2849-4390-9964-AC4C5707422C}"/>
              </a:ext>
            </a:extLst>
          </p:cNvPr>
          <p:cNvSpPr txBox="1"/>
          <p:nvPr/>
        </p:nvSpPr>
        <p:spPr>
          <a:xfrm>
            <a:off x="3399367" y="249766"/>
            <a:ext cx="6227233" cy="338554"/>
          </a:xfrm>
          <a:prstGeom prst="rect">
            <a:avLst/>
          </a:prstGeom>
          <a:noFill/>
        </p:spPr>
        <p:txBody>
          <a:bodyPr wrap="square" rtlCol="0">
            <a:spAutoFit/>
          </a:bodyPr>
          <a:lstStyle/>
          <a:p>
            <a:r>
              <a:rPr lang="en-US" sz="1600" b="1" dirty="0"/>
              <a:t>Cubicle Reconfiguration Permit Intake – Cost Estimate</a:t>
            </a:r>
          </a:p>
        </p:txBody>
      </p:sp>
    </p:spTree>
    <p:extLst>
      <p:ext uri="{BB962C8B-B14F-4D97-AF65-F5344CB8AC3E}">
        <p14:creationId xmlns:p14="http://schemas.microsoft.com/office/powerpoint/2010/main" val="1907295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B0513689-D00A-4D15-B8A3-AA50EC4B2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idx="4294967295"/>
          </p:nvPr>
        </p:nvSpPr>
        <p:spPr>
          <a:xfrm>
            <a:off x="472773" y="359795"/>
            <a:ext cx="7423980" cy="441493"/>
          </a:xfrm>
        </p:spPr>
        <p:txBody>
          <a:bodyPr vert="horz" lIns="91440" tIns="45721" rIns="91440" bIns="45721" rtlCol="0" anchor="b">
            <a:normAutofit/>
          </a:bodyPr>
          <a:lstStyle/>
          <a:p>
            <a:pPr>
              <a:lnSpc>
                <a:spcPct val="85000"/>
              </a:lnSpc>
            </a:pPr>
            <a:r>
              <a:rPr lang="en-US" sz="2400" b="1" cap="all" dirty="0">
                <a:solidFill>
                  <a:schemeClr val="tx1"/>
                </a:solidFill>
              </a:rPr>
              <a:t>Capital project requests</a:t>
            </a:r>
          </a:p>
        </p:txBody>
      </p:sp>
      <p:sp>
        <p:nvSpPr>
          <p:cNvPr id="3" name="TextBox 2">
            <a:extLst>
              <a:ext uri="{FF2B5EF4-FFF2-40B4-BE49-F238E27FC236}">
                <a16:creationId xmlns:a16="http://schemas.microsoft.com/office/drawing/2014/main" id="{216B2F52-A298-4554-A251-0BD561010244}"/>
              </a:ext>
            </a:extLst>
          </p:cNvPr>
          <p:cNvSpPr txBox="1"/>
          <p:nvPr/>
        </p:nvSpPr>
        <p:spPr>
          <a:xfrm>
            <a:off x="816776" y="1062663"/>
            <a:ext cx="9498937" cy="369460"/>
          </a:xfrm>
          <a:prstGeom prst="rect">
            <a:avLst/>
          </a:prstGeom>
          <a:noFill/>
        </p:spPr>
        <p:txBody>
          <a:bodyPr wrap="square" rtlCol="0">
            <a:spAutoFit/>
          </a:bodyPr>
          <a:lstStyle/>
          <a:p>
            <a:r>
              <a:rPr lang="en-US" sz="1801" b="1" dirty="0"/>
              <a:t>Russell Campus Presentation Room – Sound System Upgrade - $287,823</a:t>
            </a:r>
          </a:p>
        </p:txBody>
      </p:sp>
      <p:sp>
        <p:nvSpPr>
          <p:cNvPr id="4" name="TextBox 3">
            <a:extLst>
              <a:ext uri="{FF2B5EF4-FFF2-40B4-BE49-F238E27FC236}">
                <a16:creationId xmlns:a16="http://schemas.microsoft.com/office/drawing/2014/main" id="{F9C0D015-1A20-48B0-8FF5-BCD94B2030F0}"/>
              </a:ext>
            </a:extLst>
          </p:cNvPr>
          <p:cNvSpPr txBox="1"/>
          <p:nvPr/>
        </p:nvSpPr>
        <p:spPr>
          <a:xfrm>
            <a:off x="1423064" y="1809999"/>
            <a:ext cx="8892649" cy="1477969"/>
          </a:xfrm>
          <a:prstGeom prst="rect">
            <a:avLst/>
          </a:prstGeom>
          <a:noFill/>
        </p:spPr>
        <p:txBody>
          <a:bodyPr wrap="square" rtlCol="0">
            <a:spAutoFit/>
          </a:bodyPr>
          <a:lstStyle/>
          <a:p>
            <a:r>
              <a:rPr lang="en-US" sz="1801" dirty="0"/>
              <a:t>Scope of Work</a:t>
            </a:r>
          </a:p>
          <a:p>
            <a:endParaRPr lang="en-US" sz="1801" dirty="0"/>
          </a:p>
          <a:p>
            <a:pPr marL="342909" indent="-342909">
              <a:buFont typeface="Arial" panose="020B0604020202020204" pitchFamily="34" charset="0"/>
              <a:buChar char="•"/>
            </a:pPr>
            <a:r>
              <a:rPr lang="en-US" sz="1801" dirty="0">
                <a:latin typeface="Calibri" panose="020F0502020204030204" pitchFamily="34" charset="0"/>
                <a:ea typeface="Times New Roman" panose="02020603050405020304" pitchFamily="18" charset="0"/>
              </a:rPr>
              <a:t>Upgrade the sound system, including the microphones, to provide a more consistent sound level without feedback.</a:t>
            </a:r>
          </a:p>
          <a:p>
            <a:endParaRPr lang="en-US" sz="1801" dirty="0"/>
          </a:p>
        </p:txBody>
      </p:sp>
    </p:spTree>
    <p:extLst>
      <p:ext uri="{BB962C8B-B14F-4D97-AF65-F5344CB8AC3E}">
        <p14:creationId xmlns:p14="http://schemas.microsoft.com/office/powerpoint/2010/main" val="307990619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6C9F41-61C7-4EA8-8E02-F638B163EE03}"/>
              </a:ext>
            </a:extLst>
          </p:cNvPr>
          <p:cNvPicPr>
            <a:picLocks noChangeAspect="1"/>
          </p:cNvPicPr>
          <p:nvPr/>
        </p:nvPicPr>
        <p:blipFill rotWithShape="1">
          <a:blip r:embed="rId2"/>
          <a:srcRect t="54938"/>
          <a:stretch/>
        </p:blipFill>
        <p:spPr>
          <a:xfrm>
            <a:off x="6064276" y="808566"/>
            <a:ext cx="5892767" cy="4711701"/>
          </a:xfrm>
          <a:prstGeom prst="rect">
            <a:avLst/>
          </a:prstGeom>
        </p:spPr>
      </p:pic>
      <p:pic>
        <p:nvPicPr>
          <p:cNvPr id="5" name="Picture 4">
            <a:extLst>
              <a:ext uri="{FF2B5EF4-FFF2-40B4-BE49-F238E27FC236}">
                <a16:creationId xmlns:a16="http://schemas.microsoft.com/office/drawing/2014/main" id="{65A0C5F7-1FD6-4289-A035-088382F5DE20}"/>
              </a:ext>
            </a:extLst>
          </p:cNvPr>
          <p:cNvPicPr>
            <a:picLocks noChangeAspect="1"/>
          </p:cNvPicPr>
          <p:nvPr/>
        </p:nvPicPr>
        <p:blipFill rotWithShape="1">
          <a:blip r:embed="rId2"/>
          <a:srcRect b="44506"/>
          <a:stretch/>
        </p:blipFill>
        <p:spPr>
          <a:xfrm>
            <a:off x="230743" y="749300"/>
            <a:ext cx="5872699" cy="5782733"/>
          </a:xfrm>
          <a:prstGeom prst="rect">
            <a:avLst/>
          </a:prstGeom>
        </p:spPr>
      </p:pic>
      <p:sp>
        <p:nvSpPr>
          <p:cNvPr id="6" name="TextBox 5">
            <a:extLst>
              <a:ext uri="{FF2B5EF4-FFF2-40B4-BE49-F238E27FC236}">
                <a16:creationId xmlns:a16="http://schemas.microsoft.com/office/drawing/2014/main" id="{648D1295-FA20-4568-9E08-EBB2A2222563}"/>
              </a:ext>
            </a:extLst>
          </p:cNvPr>
          <p:cNvSpPr txBox="1"/>
          <p:nvPr/>
        </p:nvSpPr>
        <p:spPr>
          <a:xfrm>
            <a:off x="3378201" y="271102"/>
            <a:ext cx="6227233" cy="338554"/>
          </a:xfrm>
          <a:prstGeom prst="rect">
            <a:avLst/>
          </a:prstGeom>
          <a:noFill/>
        </p:spPr>
        <p:txBody>
          <a:bodyPr wrap="square" rtlCol="0">
            <a:spAutoFit/>
          </a:bodyPr>
          <a:lstStyle/>
          <a:p>
            <a:r>
              <a:rPr lang="en-US" sz="1600" b="1" dirty="0"/>
              <a:t>Sound System Upgrade Presentation Room– Cost Estimate</a:t>
            </a:r>
          </a:p>
        </p:txBody>
      </p:sp>
    </p:spTree>
    <p:extLst>
      <p:ext uri="{BB962C8B-B14F-4D97-AF65-F5344CB8AC3E}">
        <p14:creationId xmlns:p14="http://schemas.microsoft.com/office/powerpoint/2010/main" val="3339094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B0513689-D00A-4D15-B8A3-AA50EC4B2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idx="4294967295"/>
          </p:nvPr>
        </p:nvSpPr>
        <p:spPr>
          <a:xfrm>
            <a:off x="472773" y="359795"/>
            <a:ext cx="7423980" cy="441493"/>
          </a:xfrm>
        </p:spPr>
        <p:txBody>
          <a:bodyPr vert="horz" lIns="91440" tIns="45721" rIns="91440" bIns="45721" rtlCol="0" anchor="b">
            <a:normAutofit/>
          </a:bodyPr>
          <a:lstStyle/>
          <a:p>
            <a:pPr>
              <a:lnSpc>
                <a:spcPct val="85000"/>
              </a:lnSpc>
            </a:pPr>
            <a:r>
              <a:rPr lang="en-US" sz="2400" b="1" cap="all" dirty="0">
                <a:solidFill>
                  <a:schemeClr val="tx1"/>
                </a:solidFill>
              </a:rPr>
              <a:t>Capital project requests</a:t>
            </a:r>
          </a:p>
        </p:txBody>
      </p:sp>
      <p:sp>
        <p:nvSpPr>
          <p:cNvPr id="10" name="TextBox 9">
            <a:extLst>
              <a:ext uri="{FF2B5EF4-FFF2-40B4-BE49-F238E27FC236}">
                <a16:creationId xmlns:a16="http://schemas.microsoft.com/office/drawing/2014/main" id="{EA7B8C83-6DD5-4EC3-BC6C-C59B325617D1}"/>
              </a:ext>
            </a:extLst>
          </p:cNvPr>
          <p:cNvSpPr txBox="1"/>
          <p:nvPr/>
        </p:nvSpPr>
        <p:spPr>
          <a:xfrm>
            <a:off x="842179" y="1178806"/>
            <a:ext cx="7054574" cy="369460"/>
          </a:xfrm>
          <a:prstGeom prst="rect">
            <a:avLst/>
          </a:prstGeom>
          <a:noFill/>
        </p:spPr>
        <p:txBody>
          <a:bodyPr wrap="square" rtlCol="0">
            <a:spAutoFit/>
          </a:bodyPr>
          <a:lstStyle/>
          <a:p>
            <a:r>
              <a:rPr lang="en-US" sz="1801" b="1" dirty="0"/>
              <a:t>Russell Campus Room 1116 A/V Upgrade- $133,458</a:t>
            </a:r>
          </a:p>
        </p:txBody>
      </p:sp>
      <p:sp>
        <p:nvSpPr>
          <p:cNvPr id="12" name="TextBox 11">
            <a:extLst>
              <a:ext uri="{FF2B5EF4-FFF2-40B4-BE49-F238E27FC236}">
                <a16:creationId xmlns:a16="http://schemas.microsoft.com/office/drawing/2014/main" id="{983343D5-5614-4335-AA2F-24CABAA50046}"/>
              </a:ext>
            </a:extLst>
          </p:cNvPr>
          <p:cNvSpPr txBox="1"/>
          <p:nvPr/>
        </p:nvSpPr>
        <p:spPr>
          <a:xfrm>
            <a:off x="1315613" y="1925784"/>
            <a:ext cx="8892649" cy="2309350"/>
          </a:xfrm>
          <a:prstGeom prst="rect">
            <a:avLst/>
          </a:prstGeom>
          <a:noFill/>
        </p:spPr>
        <p:txBody>
          <a:bodyPr wrap="square" rtlCol="0">
            <a:spAutoFit/>
          </a:bodyPr>
          <a:lstStyle/>
          <a:p>
            <a:r>
              <a:rPr lang="en-US" sz="1801" dirty="0"/>
              <a:t>Scope of Work</a:t>
            </a:r>
          </a:p>
          <a:p>
            <a:endParaRPr lang="en-US" sz="1801" dirty="0"/>
          </a:p>
          <a:p>
            <a:pPr marL="342909" indent="-342909">
              <a:buFont typeface="Arial" panose="020B0604020202020204" pitchFamily="34" charset="0"/>
              <a:buChar char="•"/>
            </a:pPr>
            <a:r>
              <a:rPr lang="en-US" sz="1801" dirty="0">
                <a:latin typeface="Calibri" panose="020F0502020204030204" pitchFamily="34" charset="0"/>
                <a:ea typeface="Times New Roman" panose="02020603050405020304" pitchFamily="18" charset="0"/>
              </a:rPr>
              <a:t>Replace the existing A/V system with a 100” smart board, video camera and audio system.</a:t>
            </a:r>
          </a:p>
          <a:p>
            <a:pPr marL="342909" indent="-342909">
              <a:buFont typeface="Arial" panose="020B0604020202020204" pitchFamily="34" charset="0"/>
              <a:buChar char="•"/>
            </a:pPr>
            <a:endParaRPr lang="en-US" sz="1801" dirty="0">
              <a:latin typeface="Calibri" panose="020F0502020204030204" pitchFamily="34" charset="0"/>
              <a:ea typeface="Calibri" panose="020F0502020204030204" pitchFamily="34" charset="0"/>
            </a:endParaRPr>
          </a:p>
          <a:p>
            <a:pPr marL="285756" indent="-285756">
              <a:buFont typeface="Arial" panose="020B0604020202020204" pitchFamily="34" charset="0"/>
              <a:buChar char="•"/>
            </a:pPr>
            <a:r>
              <a:rPr lang="en-US" sz="1801" dirty="0">
                <a:latin typeface="Calibri" panose="020F0502020204030204" pitchFamily="34" charset="0"/>
                <a:ea typeface="Calibri" panose="020F0502020204030204" pitchFamily="34" charset="0"/>
              </a:rPr>
              <a:t>Currently the department is set-up to hold either video conference meetings or in person meetings, though hybrid meetings (in-person and video) are difficult.  This upgrade will help the Department stay current with the needs of our customers as it relates to meeting format.  </a:t>
            </a:r>
            <a:endParaRPr lang="en-US" sz="1801" dirty="0"/>
          </a:p>
        </p:txBody>
      </p:sp>
    </p:spTree>
    <p:extLst>
      <p:ext uri="{BB962C8B-B14F-4D97-AF65-F5344CB8AC3E}">
        <p14:creationId xmlns:p14="http://schemas.microsoft.com/office/powerpoint/2010/main" val="400479066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FCA351-3822-4AEC-99DA-607C22C270D8}"/>
              </a:ext>
            </a:extLst>
          </p:cNvPr>
          <p:cNvPicPr>
            <a:picLocks noChangeAspect="1"/>
          </p:cNvPicPr>
          <p:nvPr/>
        </p:nvPicPr>
        <p:blipFill rotWithShape="1">
          <a:blip r:embed="rId2"/>
          <a:srcRect t="55741"/>
          <a:stretch/>
        </p:blipFill>
        <p:spPr>
          <a:xfrm>
            <a:off x="5750601" y="740833"/>
            <a:ext cx="6213489" cy="5223933"/>
          </a:xfrm>
          <a:prstGeom prst="rect">
            <a:avLst/>
          </a:prstGeom>
        </p:spPr>
      </p:pic>
      <p:pic>
        <p:nvPicPr>
          <p:cNvPr id="5" name="Picture 4">
            <a:extLst>
              <a:ext uri="{FF2B5EF4-FFF2-40B4-BE49-F238E27FC236}">
                <a16:creationId xmlns:a16="http://schemas.microsoft.com/office/drawing/2014/main" id="{4B384F9B-542F-47E0-BDCF-6E1B408B7422}"/>
              </a:ext>
            </a:extLst>
          </p:cNvPr>
          <p:cNvPicPr>
            <a:picLocks noChangeAspect="1"/>
          </p:cNvPicPr>
          <p:nvPr/>
        </p:nvPicPr>
        <p:blipFill rotWithShape="1">
          <a:blip r:embed="rId2"/>
          <a:srcRect b="43827"/>
          <a:stretch/>
        </p:blipFill>
        <p:spPr>
          <a:xfrm>
            <a:off x="235330" y="697771"/>
            <a:ext cx="5515271" cy="5885063"/>
          </a:xfrm>
          <a:prstGeom prst="rect">
            <a:avLst/>
          </a:prstGeom>
        </p:spPr>
      </p:pic>
      <p:sp>
        <p:nvSpPr>
          <p:cNvPr id="6" name="TextBox 5">
            <a:extLst>
              <a:ext uri="{FF2B5EF4-FFF2-40B4-BE49-F238E27FC236}">
                <a16:creationId xmlns:a16="http://schemas.microsoft.com/office/drawing/2014/main" id="{78CC7515-BE5D-47F9-9546-CA6D13F1478C}"/>
              </a:ext>
            </a:extLst>
          </p:cNvPr>
          <p:cNvSpPr txBox="1"/>
          <p:nvPr/>
        </p:nvSpPr>
        <p:spPr>
          <a:xfrm>
            <a:off x="3522134" y="275166"/>
            <a:ext cx="6227233" cy="338554"/>
          </a:xfrm>
          <a:prstGeom prst="rect">
            <a:avLst/>
          </a:prstGeom>
          <a:noFill/>
        </p:spPr>
        <p:txBody>
          <a:bodyPr wrap="square" rtlCol="0">
            <a:spAutoFit/>
          </a:bodyPr>
          <a:lstStyle/>
          <a:p>
            <a:r>
              <a:rPr lang="en-US" sz="1600" b="1" dirty="0"/>
              <a:t>Room 1116 Audio/Visual Upgrade – Cost Estimate</a:t>
            </a:r>
          </a:p>
        </p:txBody>
      </p:sp>
    </p:spTree>
    <p:extLst>
      <p:ext uri="{BB962C8B-B14F-4D97-AF65-F5344CB8AC3E}">
        <p14:creationId xmlns:p14="http://schemas.microsoft.com/office/powerpoint/2010/main" val="2153878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B0513689-D00A-4D15-B8A3-AA50EC4B2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idx="4294967295"/>
          </p:nvPr>
        </p:nvSpPr>
        <p:spPr>
          <a:xfrm>
            <a:off x="472773" y="359795"/>
            <a:ext cx="7423980" cy="441493"/>
          </a:xfrm>
        </p:spPr>
        <p:txBody>
          <a:bodyPr vert="horz" lIns="91440" tIns="45721" rIns="91440" bIns="45721" rtlCol="0" anchor="b">
            <a:normAutofit/>
          </a:bodyPr>
          <a:lstStyle/>
          <a:p>
            <a:pPr>
              <a:lnSpc>
                <a:spcPct val="85000"/>
              </a:lnSpc>
            </a:pPr>
            <a:r>
              <a:rPr lang="en-US" sz="2400" b="1" cap="all" dirty="0">
                <a:solidFill>
                  <a:schemeClr val="tx1"/>
                </a:solidFill>
              </a:rPr>
              <a:t>Capital project requests</a:t>
            </a:r>
          </a:p>
        </p:txBody>
      </p:sp>
      <p:sp>
        <p:nvSpPr>
          <p:cNvPr id="3" name="TextBox 2">
            <a:extLst>
              <a:ext uri="{FF2B5EF4-FFF2-40B4-BE49-F238E27FC236}">
                <a16:creationId xmlns:a16="http://schemas.microsoft.com/office/drawing/2014/main" id="{216B2F52-A298-4554-A251-0BD561010244}"/>
              </a:ext>
            </a:extLst>
          </p:cNvPr>
          <p:cNvSpPr txBox="1"/>
          <p:nvPr/>
        </p:nvSpPr>
        <p:spPr>
          <a:xfrm>
            <a:off x="842176" y="1232962"/>
            <a:ext cx="9498937" cy="369460"/>
          </a:xfrm>
          <a:prstGeom prst="rect">
            <a:avLst/>
          </a:prstGeom>
          <a:noFill/>
        </p:spPr>
        <p:txBody>
          <a:bodyPr wrap="square" rtlCol="0">
            <a:spAutoFit/>
          </a:bodyPr>
          <a:lstStyle/>
          <a:p>
            <a:r>
              <a:rPr lang="en-US" sz="1801" b="1" dirty="0"/>
              <a:t>Russell Campus Rms 1116 and 1222 – Floor Video Ports - $147,976</a:t>
            </a:r>
          </a:p>
        </p:txBody>
      </p:sp>
      <p:sp>
        <p:nvSpPr>
          <p:cNvPr id="4" name="TextBox 3">
            <a:extLst>
              <a:ext uri="{FF2B5EF4-FFF2-40B4-BE49-F238E27FC236}">
                <a16:creationId xmlns:a16="http://schemas.microsoft.com/office/drawing/2014/main" id="{F9C0D015-1A20-48B0-8FF5-BCD94B2030F0}"/>
              </a:ext>
            </a:extLst>
          </p:cNvPr>
          <p:cNvSpPr txBox="1"/>
          <p:nvPr/>
        </p:nvSpPr>
        <p:spPr>
          <a:xfrm>
            <a:off x="1448464" y="2034096"/>
            <a:ext cx="8892649" cy="1477969"/>
          </a:xfrm>
          <a:prstGeom prst="rect">
            <a:avLst/>
          </a:prstGeom>
          <a:noFill/>
        </p:spPr>
        <p:txBody>
          <a:bodyPr wrap="square" rtlCol="0">
            <a:spAutoFit/>
          </a:bodyPr>
          <a:lstStyle/>
          <a:p>
            <a:r>
              <a:rPr lang="en-US" sz="1801" dirty="0"/>
              <a:t>Scope of Work</a:t>
            </a:r>
          </a:p>
          <a:p>
            <a:endParaRPr lang="en-US" sz="1801" dirty="0"/>
          </a:p>
          <a:p>
            <a:pPr marL="342909" indent="-342909">
              <a:buFont typeface="Arial" panose="020B0604020202020204" pitchFamily="34" charset="0"/>
              <a:buChar char="•"/>
            </a:pPr>
            <a:r>
              <a:rPr lang="en-US" sz="1801" dirty="0">
                <a:latin typeface="Calibri" panose="020F0502020204030204" pitchFamily="34" charset="0"/>
                <a:ea typeface="Times New Roman" panose="02020603050405020304" pitchFamily="18" charset="0"/>
              </a:rPr>
              <a:t>Install Conduits and conductor to connect data ports in conference room tables to the A/V connection in Rooms 1116 and 1222 at the Russell Campus.</a:t>
            </a:r>
          </a:p>
          <a:p>
            <a:endParaRPr lang="en-US" sz="1801" dirty="0"/>
          </a:p>
        </p:txBody>
      </p:sp>
    </p:spTree>
    <p:extLst>
      <p:ext uri="{BB962C8B-B14F-4D97-AF65-F5344CB8AC3E}">
        <p14:creationId xmlns:p14="http://schemas.microsoft.com/office/powerpoint/2010/main" val="414978830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ADBB7D-FC08-4B0D-A896-DB6157643ADF}"/>
              </a:ext>
            </a:extLst>
          </p:cNvPr>
          <p:cNvPicPr>
            <a:picLocks noChangeAspect="1"/>
          </p:cNvPicPr>
          <p:nvPr/>
        </p:nvPicPr>
        <p:blipFill rotWithShape="1">
          <a:blip r:embed="rId2"/>
          <a:srcRect t="53765"/>
          <a:stretch/>
        </p:blipFill>
        <p:spPr>
          <a:xfrm>
            <a:off x="6254128" y="728132"/>
            <a:ext cx="5680283" cy="4737101"/>
          </a:xfrm>
          <a:prstGeom prst="rect">
            <a:avLst/>
          </a:prstGeom>
        </p:spPr>
      </p:pic>
      <p:pic>
        <p:nvPicPr>
          <p:cNvPr id="5" name="Picture 4">
            <a:extLst>
              <a:ext uri="{FF2B5EF4-FFF2-40B4-BE49-F238E27FC236}">
                <a16:creationId xmlns:a16="http://schemas.microsoft.com/office/drawing/2014/main" id="{418293A5-D6F1-431B-A91C-883BCA2DCFC3}"/>
              </a:ext>
            </a:extLst>
          </p:cNvPr>
          <p:cNvPicPr>
            <a:picLocks noChangeAspect="1"/>
          </p:cNvPicPr>
          <p:nvPr/>
        </p:nvPicPr>
        <p:blipFill rotWithShape="1">
          <a:blip r:embed="rId2"/>
          <a:srcRect b="45741"/>
          <a:stretch/>
        </p:blipFill>
        <p:spPr>
          <a:xfrm>
            <a:off x="257589" y="693150"/>
            <a:ext cx="6033144" cy="5904639"/>
          </a:xfrm>
          <a:prstGeom prst="rect">
            <a:avLst/>
          </a:prstGeom>
        </p:spPr>
      </p:pic>
      <p:sp>
        <p:nvSpPr>
          <p:cNvPr id="6" name="TextBox 5">
            <a:extLst>
              <a:ext uri="{FF2B5EF4-FFF2-40B4-BE49-F238E27FC236}">
                <a16:creationId xmlns:a16="http://schemas.microsoft.com/office/drawing/2014/main" id="{8B287566-9F04-40B1-9855-E6B961066A66}"/>
              </a:ext>
            </a:extLst>
          </p:cNvPr>
          <p:cNvSpPr txBox="1"/>
          <p:nvPr/>
        </p:nvSpPr>
        <p:spPr>
          <a:xfrm>
            <a:off x="3522134" y="275166"/>
            <a:ext cx="6227233" cy="338554"/>
          </a:xfrm>
          <a:prstGeom prst="rect">
            <a:avLst/>
          </a:prstGeom>
          <a:noFill/>
        </p:spPr>
        <p:txBody>
          <a:bodyPr wrap="square" rtlCol="0">
            <a:spAutoFit/>
          </a:bodyPr>
          <a:lstStyle/>
          <a:p>
            <a:r>
              <a:rPr lang="en-US" sz="1600" b="1" dirty="0"/>
              <a:t>Room 1116 &amp; 1222 Floor Video Ports – Cost Estimate</a:t>
            </a:r>
          </a:p>
        </p:txBody>
      </p:sp>
    </p:spTree>
    <p:extLst>
      <p:ext uri="{BB962C8B-B14F-4D97-AF65-F5344CB8AC3E}">
        <p14:creationId xmlns:p14="http://schemas.microsoft.com/office/powerpoint/2010/main" val="4125089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B0513689-D00A-4D15-B8A3-AA50EC4B2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idx="4294967295"/>
          </p:nvPr>
        </p:nvSpPr>
        <p:spPr>
          <a:xfrm>
            <a:off x="472773" y="359795"/>
            <a:ext cx="7423980" cy="441493"/>
          </a:xfrm>
        </p:spPr>
        <p:txBody>
          <a:bodyPr vert="horz" lIns="91440" tIns="45721" rIns="91440" bIns="45721" rtlCol="0" anchor="b">
            <a:normAutofit/>
          </a:bodyPr>
          <a:lstStyle/>
          <a:p>
            <a:pPr>
              <a:lnSpc>
                <a:spcPct val="85000"/>
              </a:lnSpc>
            </a:pPr>
            <a:r>
              <a:rPr lang="en-US" sz="2400" b="1" cap="all" dirty="0">
                <a:solidFill>
                  <a:schemeClr val="tx1"/>
                </a:solidFill>
              </a:rPr>
              <a:t>Capital project requests</a:t>
            </a:r>
          </a:p>
        </p:txBody>
      </p:sp>
      <p:sp>
        <p:nvSpPr>
          <p:cNvPr id="10" name="TextBox 9">
            <a:extLst>
              <a:ext uri="{FF2B5EF4-FFF2-40B4-BE49-F238E27FC236}">
                <a16:creationId xmlns:a16="http://schemas.microsoft.com/office/drawing/2014/main" id="{EA7B8C83-6DD5-4EC3-BC6C-C59B325617D1}"/>
              </a:ext>
            </a:extLst>
          </p:cNvPr>
          <p:cNvSpPr txBox="1"/>
          <p:nvPr/>
        </p:nvSpPr>
        <p:spPr>
          <a:xfrm>
            <a:off x="782908" y="1358162"/>
            <a:ext cx="7054574" cy="369460"/>
          </a:xfrm>
          <a:prstGeom prst="rect">
            <a:avLst/>
          </a:prstGeom>
          <a:noFill/>
        </p:spPr>
        <p:txBody>
          <a:bodyPr wrap="square" rtlCol="0">
            <a:spAutoFit/>
          </a:bodyPr>
          <a:lstStyle/>
          <a:p>
            <a:r>
              <a:rPr lang="en-US" sz="1801" b="1" dirty="0"/>
              <a:t>Russell Campus Space Needs Assessment - $203,555</a:t>
            </a:r>
          </a:p>
        </p:txBody>
      </p:sp>
      <p:sp>
        <p:nvSpPr>
          <p:cNvPr id="12" name="TextBox 11">
            <a:extLst>
              <a:ext uri="{FF2B5EF4-FFF2-40B4-BE49-F238E27FC236}">
                <a16:creationId xmlns:a16="http://schemas.microsoft.com/office/drawing/2014/main" id="{983343D5-5614-4335-AA2F-24CABAA50046}"/>
              </a:ext>
            </a:extLst>
          </p:cNvPr>
          <p:cNvSpPr txBox="1"/>
          <p:nvPr/>
        </p:nvSpPr>
        <p:spPr>
          <a:xfrm>
            <a:off x="1463552" y="2232257"/>
            <a:ext cx="8892649" cy="2032223"/>
          </a:xfrm>
          <a:prstGeom prst="rect">
            <a:avLst/>
          </a:prstGeom>
          <a:noFill/>
        </p:spPr>
        <p:txBody>
          <a:bodyPr wrap="square" rtlCol="0">
            <a:spAutoFit/>
          </a:bodyPr>
          <a:lstStyle/>
          <a:p>
            <a:r>
              <a:rPr lang="en-US" sz="1801" dirty="0"/>
              <a:t>Scope of Work</a:t>
            </a:r>
          </a:p>
          <a:p>
            <a:endParaRPr lang="en-US" sz="1801" dirty="0"/>
          </a:p>
          <a:p>
            <a:pPr marL="342909" indent="-342909">
              <a:buFont typeface="Arial" panose="020B0604020202020204" pitchFamily="34" charset="0"/>
              <a:buChar char="•"/>
            </a:pPr>
            <a:r>
              <a:rPr lang="en-US" sz="1801" dirty="0">
                <a:latin typeface="Calibri" panose="020F0502020204030204" pitchFamily="34" charset="0"/>
                <a:ea typeface="Times New Roman" panose="02020603050405020304" pitchFamily="18" charset="0"/>
              </a:rPr>
              <a:t>Hire a consultant to conduct space 5 and 10 year space needs assessment for all current and future occupants of the Russell Campus, include Building, Fire Prevention Comprehensive Planning, </a:t>
            </a:r>
            <a:r>
              <a:rPr lang="en-US" sz="1801" dirty="0" err="1">
                <a:latin typeface="Calibri" panose="020F0502020204030204" pitchFamily="34" charset="0"/>
                <a:ea typeface="Times New Roman" panose="02020603050405020304" pitchFamily="18" charset="0"/>
              </a:rPr>
              <a:t>CCPro</a:t>
            </a:r>
            <a:r>
              <a:rPr lang="en-US" sz="1801" dirty="0">
                <a:latin typeface="Calibri" panose="020F0502020204030204" pitchFamily="34" charset="0"/>
                <a:ea typeface="Times New Roman" panose="02020603050405020304" pitchFamily="18" charset="0"/>
              </a:rPr>
              <a:t>\Animal Control, Automotive and Environment &amp; Sustainability.  </a:t>
            </a:r>
          </a:p>
          <a:p>
            <a:endParaRPr lang="en-US" sz="180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69806492"/>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6E6977-F5BE-4B5D-8EBF-C1C034B64037}"/>
              </a:ext>
            </a:extLst>
          </p:cNvPr>
          <p:cNvPicPr>
            <a:picLocks noChangeAspect="1"/>
          </p:cNvPicPr>
          <p:nvPr/>
        </p:nvPicPr>
        <p:blipFill rotWithShape="1">
          <a:blip r:embed="rId2"/>
          <a:srcRect t="55926"/>
          <a:stretch/>
        </p:blipFill>
        <p:spPr>
          <a:xfrm>
            <a:off x="5897033" y="613834"/>
            <a:ext cx="6009227" cy="5012266"/>
          </a:xfrm>
          <a:prstGeom prst="rect">
            <a:avLst/>
          </a:prstGeom>
        </p:spPr>
      </p:pic>
      <p:pic>
        <p:nvPicPr>
          <p:cNvPr id="5" name="Picture 4">
            <a:extLst>
              <a:ext uri="{FF2B5EF4-FFF2-40B4-BE49-F238E27FC236}">
                <a16:creationId xmlns:a16="http://schemas.microsoft.com/office/drawing/2014/main" id="{D204FCDA-E2EF-4A79-BD79-E91118327AB3}"/>
              </a:ext>
            </a:extLst>
          </p:cNvPr>
          <p:cNvPicPr>
            <a:picLocks noChangeAspect="1"/>
          </p:cNvPicPr>
          <p:nvPr/>
        </p:nvPicPr>
        <p:blipFill rotWithShape="1">
          <a:blip r:embed="rId2"/>
          <a:srcRect b="43642"/>
          <a:stretch/>
        </p:blipFill>
        <p:spPr>
          <a:xfrm>
            <a:off x="232833" y="564575"/>
            <a:ext cx="5664200" cy="6041248"/>
          </a:xfrm>
          <a:prstGeom prst="rect">
            <a:avLst/>
          </a:prstGeom>
        </p:spPr>
      </p:pic>
      <p:sp>
        <p:nvSpPr>
          <p:cNvPr id="6" name="TextBox 5">
            <a:extLst>
              <a:ext uri="{FF2B5EF4-FFF2-40B4-BE49-F238E27FC236}">
                <a16:creationId xmlns:a16="http://schemas.microsoft.com/office/drawing/2014/main" id="{A6E1609F-7C1C-4EC9-848D-E48DA16A129D}"/>
              </a:ext>
            </a:extLst>
          </p:cNvPr>
          <p:cNvSpPr txBox="1"/>
          <p:nvPr/>
        </p:nvSpPr>
        <p:spPr>
          <a:xfrm>
            <a:off x="4135968" y="226021"/>
            <a:ext cx="6227233" cy="338554"/>
          </a:xfrm>
          <a:prstGeom prst="rect">
            <a:avLst/>
          </a:prstGeom>
          <a:noFill/>
        </p:spPr>
        <p:txBody>
          <a:bodyPr wrap="square" rtlCol="0">
            <a:spAutoFit/>
          </a:bodyPr>
          <a:lstStyle/>
          <a:p>
            <a:r>
              <a:rPr lang="en-US" sz="1600" b="1" dirty="0"/>
              <a:t>Space Planning Needs – Cost Estimate</a:t>
            </a:r>
          </a:p>
        </p:txBody>
      </p:sp>
    </p:spTree>
    <p:extLst>
      <p:ext uri="{BB962C8B-B14F-4D97-AF65-F5344CB8AC3E}">
        <p14:creationId xmlns:p14="http://schemas.microsoft.com/office/powerpoint/2010/main" val="3324183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1" dirty="0"/>
              <a:t>Public comment</a:t>
            </a:r>
          </a:p>
        </p:txBody>
      </p:sp>
    </p:spTree>
    <p:extLst>
      <p:ext uri="{BB962C8B-B14F-4D97-AF65-F5344CB8AC3E}">
        <p14:creationId xmlns:p14="http://schemas.microsoft.com/office/powerpoint/2010/main" val="767059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B0513689-D00A-4D15-B8A3-AA50EC4B2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idx="4294967295"/>
          </p:nvPr>
        </p:nvSpPr>
        <p:spPr>
          <a:xfrm>
            <a:off x="472773" y="359795"/>
            <a:ext cx="7423980" cy="441493"/>
          </a:xfrm>
        </p:spPr>
        <p:txBody>
          <a:bodyPr vert="horz" lIns="91440" tIns="45721" rIns="91440" bIns="45721" rtlCol="0" anchor="b">
            <a:normAutofit/>
          </a:bodyPr>
          <a:lstStyle/>
          <a:p>
            <a:pPr>
              <a:lnSpc>
                <a:spcPct val="85000"/>
              </a:lnSpc>
            </a:pPr>
            <a:r>
              <a:rPr lang="en-US" sz="2400" b="1" cap="all" dirty="0">
                <a:solidFill>
                  <a:schemeClr val="tx1"/>
                </a:solidFill>
              </a:rPr>
              <a:t>Capital project requests</a:t>
            </a:r>
          </a:p>
        </p:txBody>
      </p:sp>
      <p:sp>
        <p:nvSpPr>
          <p:cNvPr id="3" name="TextBox 2">
            <a:extLst>
              <a:ext uri="{FF2B5EF4-FFF2-40B4-BE49-F238E27FC236}">
                <a16:creationId xmlns:a16="http://schemas.microsoft.com/office/drawing/2014/main" id="{216B2F52-A298-4554-A251-0BD561010244}"/>
              </a:ext>
            </a:extLst>
          </p:cNvPr>
          <p:cNvSpPr txBox="1"/>
          <p:nvPr/>
        </p:nvSpPr>
        <p:spPr>
          <a:xfrm>
            <a:off x="871809" y="1209343"/>
            <a:ext cx="9498937" cy="369460"/>
          </a:xfrm>
          <a:prstGeom prst="rect">
            <a:avLst/>
          </a:prstGeom>
          <a:noFill/>
        </p:spPr>
        <p:txBody>
          <a:bodyPr wrap="square" rtlCol="0">
            <a:spAutoFit/>
          </a:bodyPr>
          <a:lstStyle/>
          <a:p>
            <a:r>
              <a:rPr lang="en-US" sz="1801" b="1" dirty="0"/>
              <a:t>Russell Campus Air-Water Balance – $2,681,858</a:t>
            </a:r>
          </a:p>
        </p:txBody>
      </p:sp>
      <p:sp>
        <p:nvSpPr>
          <p:cNvPr id="4" name="TextBox 3">
            <a:extLst>
              <a:ext uri="{FF2B5EF4-FFF2-40B4-BE49-F238E27FC236}">
                <a16:creationId xmlns:a16="http://schemas.microsoft.com/office/drawing/2014/main" id="{F9C0D015-1A20-48B0-8FF5-BCD94B2030F0}"/>
              </a:ext>
            </a:extLst>
          </p:cNvPr>
          <p:cNvSpPr txBox="1"/>
          <p:nvPr/>
        </p:nvSpPr>
        <p:spPr>
          <a:xfrm>
            <a:off x="1569385" y="1922019"/>
            <a:ext cx="8892649" cy="2032223"/>
          </a:xfrm>
          <a:prstGeom prst="rect">
            <a:avLst/>
          </a:prstGeom>
          <a:noFill/>
        </p:spPr>
        <p:txBody>
          <a:bodyPr wrap="square" rtlCol="0">
            <a:spAutoFit/>
          </a:bodyPr>
          <a:lstStyle/>
          <a:p>
            <a:r>
              <a:rPr lang="en-US" sz="1801" dirty="0"/>
              <a:t>Scope of Work</a:t>
            </a:r>
          </a:p>
          <a:p>
            <a:endParaRPr lang="en-US" sz="1801" dirty="0"/>
          </a:p>
          <a:p>
            <a:pPr marL="342909" indent="-342909">
              <a:buFont typeface="Arial" panose="020B0604020202020204" pitchFamily="34" charset="0"/>
              <a:buChar char="•"/>
            </a:pPr>
            <a:r>
              <a:rPr lang="en-US" sz="1801" dirty="0">
                <a:latin typeface="Calibri" panose="020F0502020204030204" pitchFamily="34" charset="0"/>
                <a:ea typeface="Times New Roman" panose="02020603050405020304" pitchFamily="18" charset="0"/>
              </a:rPr>
              <a:t>Perform a building-wide air and water balance, replacement of the water mixing valves, VAVs and fire dampers, as appropriate.</a:t>
            </a:r>
          </a:p>
          <a:p>
            <a:r>
              <a:rPr lang="en-US" sz="1801" dirty="0">
                <a:latin typeface="Calibri" panose="020F0502020204030204" pitchFamily="34" charset="0"/>
                <a:ea typeface="Times New Roman" panose="02020603050405020304" pitchFamily="18" charset="0"/>
              </a:rPr>
              <a:t> </a:t>
            </a:r>
          </a:p>
          <a:p>
            <a:pPr marL="342909" indent="-342909">
              <a:buFont typeface="Arial" panose="020B0604020202020204" pitchFamily="34" charset="0"/>
              <a:buChar char="•"/>
            </a:pPr>
            <a:r>
              <a:rPr lang="en-US" sz="1801" dirty="0">
                <a:latin typeface="Calibri" panose="020F0502020204030204" pitchFamily="34" charset="0"/>
                <a:ea typeface="Times New Roman" panose="02020603050405020304" pitchFamily="18" charset="0"/>
              </a:rPr>
              <a:t>Work to occur after completion of the boiler and chiller replacement projects. </a:t>
            </a:r>
          </a:p>
          <a:p>
            <a:endParaRPr lang="en-US" sz="1801" dirty="0"/>
          </a:p>
        </p:txBody>
      </p:sp>
    </p:spTree>
    <p:extLst>
      <p:ext uri="{BB962C8B-B14F-4D97-AF65-F5344CB8AC3E}">
        <p14:creationId xmlns:p14="http://schemas.microsoft.com/office/powerpoint/2010/main" val="1407088847"/>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AE9711-E1FC-46D0-809A-2AECFAC506AA}"/>
              </a:ext>
            </a:extLst>
          </p:cNvPr>
          <p:cNvPicPr>
            <a:picLocks noChangeAspect="1"/>
          </p:cNvPicPr>
          <p:nvPr/>
        </p:nvPicPr>
        <p:blipFill rotWithShape="1">
          <a:blip r:embed="rId2"/>
          <a:srcRect t="54012"/>
          <a:stretch/>
        </p:blipFill>
        <p:spPr>
          <a:xfrm>
            <a:off x="6136479" y="770466"/>
            <a:ext cx="5681518" cy="4770967"/>
          </a:xfrm>
          <a:prstGeom prst="rect">
            <a:avLst/>
          </a:prstGeom>
        </p:spPr>
      </p:pic>
      <p:pic>
        <p:nvPicPr>
          <p:cNvPr id="5" name="Picture 4">
            <a:extLst>
              <a:ext uri="{FF2B5EF4-FFF2-40B4-BE49-F238E27FC236}">
                <a16:creationId xmlns:a16="http://schemas.microsoft.com/office/drawing/2014/main" id="{7A703D28-8961-4921-99BB-CBAEEAFD15E8}"/>
              </a:ext>
            </a:extLst>
          </p:cNvPr>
          <p:cNvPicPr>
            <a:picLocks noChangeAspect="1"/>
          </p:cNvPicPr>
          <p:nvPr/>
        </p:nvPicPr>
        <p:blipFill rotWithShape="1">
          <a:blip r:embed="rId2"/>
          <a:srcRect b="45556"/>
          <a:stretch/>
        </p:blipFill>
        <p:spPr>
          <a:xfrm>
            <a:off x="251492" y="719665"/>
            <a:ext cx="5906152" cy="5871634"/>
          </a:xfrm>
          <a:prstGeom prst="rect">
            <a:avLst/>
          </a:prstGeom>
        </p:spPr>
      </p:pic>
      <p:sp>
        <p:nvSpPr>
          <p:cNvPr id="6" name="TextBox 5">
            <a:extLst>
              <a:ext uri="{FF2B5EF4-FFF2-40B4-BE49-F238E27FC236}">
                <a16:creationId xmlns:a16="http://schemas.microsoft.com/office/drawing/2014/main" id="{3314AFCE-828C-47A0-9482-B33D18BDB267}"/>
              </a:ext>
            </a:extLst>
          </p:cNvPr>
          <p:cNvSpPr txBox="1"/>
          <p:nvPr/>
        </p:nvSpPr>
        <p:spPr>
          <a:xfrm>
            <a:off x="4135968" y="237235"/>
            <a:ext cx="6227233" cy="338554"/>
          </a:xfrm>
          <a:prstGeom prst="rect">
            <a:avLst/>
          </a:prstGeom>
          <a:noFill/>
        </p:spPr>
        <p:txBody>
          <a:bodyPr wrap="square" rtlCol="0">
            <a:spAutoFit/>
          </a:bodyPr>
          <a:lstStyle/>
          <a:p>
            <a:r>
              <a:rPr lang="en-US" sz="1600" b="1" dirty="0"/>
              <a:t>Air &amp; Water Balance – Cost Estimate</a:t>
            </a:r>
          </a:p>
        </p:txBody>
      </p:sp>
    </p:spTree>
    <p:extLst>
      <p:ext uri="{BB962C8B-B14F-4D97-AF65-F5344CB8AC3E}">
        <p14:creationId xmlns:p14="http://schemas.microsoft.com/office/powerpoint/2010/main" val="2963635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B0513689-D00A-4D15-B8A3-AA50EC4B2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idx="4294967295"/>
          </p:nvPr>
        </p:nvSpPr>
        <p:spPr>
          <a:xfrm>
            <a:off x="472773" y="359795"/>
            <a:ext cx="7423980" cy="441493"/>
          </a:xfrm>
        </p:spPr>
        <p:txBody>
          <a:bodyPr vert="horz" lIns="91440" tIns="45721" rIns="91440" bIns="45721" rtlCol="0" anchor="b">
            <a:normAutofit/>
          </a:bodyPr>
          <a:lstStyle/>
          <a:p>
            <a:pPr>
              <a:lnSpc>
                <a:spcPct val="85000"/>
              </a:lnSpc>
            </a:pPr>
            <a:r>
              <a:rPr lang="en-US" sz="2400" b="1" cap="all" dirty="0">
                <a:solidFill>
                  <a:schemeClr val="tx1"/>
                </a:solidFill>
              </a:rPr>
              <a:t>Capital project requests</a:t>
            </a:r>
          </a:p>
        </p:txBody>
      </p:sp>
      <p:sp>
        <p:nvSpPr>
          <p:cNvPr id="10" name="TextBox 9">
            <a:extLst>
              <a:ext uri="{FF2B5EF4-FFF2-40B4-BE49-F238E27FC236}">
                <a16:creationId xmlns:a16="http://schemas.microsoft.com/office/drawing/2014/main" id="{EA7B8C83-6DD5-4EC3-BC6C-C59B325617D1}"/>
              </a:ext>
            </a:extLst>
          </p:cNvPr>
          <p:cNvSpPr txBox="1"/>
          <p:nvPr/>
        </p:nvSpPr>
        <p:spPr>
          <a:xfrm>
            <a:off x="753276" y="1434632"/>
            <a:ext cx="7054574" cy="369460"/>
          </a:xfrm>
          <a:prstGeom prst="rect">
            <a:avLst/>
          </a:prstGeom>
          <a:noFill/>
        </p:spPr>
        <p:txBody>
          <a:bodyPr wrap="square" rtlCol="0">
            <a:spAutoFit/>
          </a:bodyPr>
          <a:lstStyle/>
          <a:p>
            <a:r>
              <a:rPr lang="en-US" sz="1801" b="1" dirty="0"/>
              <a:t>Russell Campus Fire Alarm System Upgrades- $1,324,698</a:t>
            </a:r>
          </a:p>
        </p:txBody>
      </p:sp>
      <p:sp>
        <p:nvSpPr>
          <p:cNvPr id="12" name="TextBox 11">
            <a:extLst>
              <a:ext uri="{FF2B5EF4-FFF2-40B4-BE49-F238E27FC236}">
                <a16:creationId xmlns:a16="http://schemas.microsoft.com/office/drawing/2014/main" id="{983343D5-5614-4335-AA2F-24CABAA50046}"/>
              </a:ext>
            </a:extLst>
          </p:cNvPr>
          <p:cNvSpPr txBox="1"/>
          <p:nvPr/>
        </p:nvSpPr>
        <p:spPr>
          <a:xfrm>
            <a:off x="1738719" y="2437436"/>
            <a:ext cx="8892649" cy="2032223"/>
          </a:xfrm>
          <a:prstGeom prst="rect">
            <a:avLst/>
          </a:prstGeom>
          <a:noFill/>
        </p:spPr>
        <p:txBody>
          <a:bodyPr wrap="square" rtlCol="0">
            <a:spAutoFit/>
          </a:bodyPr>
          <a:lstStyle/>
          <a:p>
            <a:r>
              <a:rPr lang="en-US" sz="1801" dirty="0"/>
              <a:t>Scope of Work</a:t>
            </a:r>
          </a:p>
          <a:p>
            <a:endParaRPr lang="en-US" sz="1801" dirty="0"/>
          </a:p>
          <a:p>
            <a:pPr marL="342909" indent="-342909">
              <a:buFont typeface="Arial" panose="020B0604020202020204" pitchFamily="34" charset="0"/>
              <a:buChar char="•"/>
            </a:pPr>
            <a:r>
              <a:rPr lang="en-US" sz="1801" dirty="0">
                <a:latin typeface="Calibri" panose="020F0502020204030204" pitchFamily="34" charset="0"/>
                <a:ea typeface="Times New Roman" panose="02020603050405020304" pitchFamily="18" charset="0"/>
              </a:rPr>
              <a:t>Upgrade the fire alarm control panels, detectors and alarm devices to meet the current Code.</a:t>
            </a:r>
          </a:p>
          <a:p>
            <a:pPr marL="342909" indent="-342909">
              <a:buFont typeface="Arial" panose="020B0604020202020204" pitchFamily="34" charset="0"/>
              <a:buChar char="•"/>
            </a:pPr>
            <a:r>
              <a:rPr lang="en-US" sz="1801" dirty="0">
                <a:latin typeface="Calibri" panose="020F0502020204030204" pitchFamily="34" charset="0"/>
                <a:ea typeface="Times New Roman" panose="02020603050405020304" pitchFamily="18" charset="0"/>
              </a:rPr>
              <a:t> </a:t>
            </a:r>
          </a:p>
          <a:p>
            <a:pPr marL="342909" indent="-342909">
              <a:buFont typeface="Arial" panose="020B0604020202020204" pitchFamily="34" charset="0"/>
              <a:buChar char="•"/>
            </a:pPr>
            <a:r>
              <a:rPr lang="en-US" sz="1801" dirty="0">
                <a:latin typeface="Calibri" panose="020F0502020204030204" pitchFamily="34" charset="0"/>
                <a:ea typeface="Times New Roman" panose="02020603050405020304" pitchFamily="18" charset="0"/>
              </a:rPr>
              <a:t>RPM Operations has identified the system as nearing the end of system functional life.</a:t>
            </a:r>
          </a:p>
          <a:p>
            <a:endParaRPr lang="en-US" sz="180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05149044"/>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9AFC4E-A717-4F24-975A-138AB0BBB682}"/>
              </a:ext>
            </a:extLst>
          </p:cNvPr>
          <p:cNvPicPr>
            <a:picLocks noChangeAspect="1"/>
          </p:cNvPicPr>
          <p:nvPr/>
        </p:nvPicPr>
        <p:blipFill rotWithShape="1">
          <a:blip r:embed="rId2"/>
          <a:srcRect t="53827"/>
          <a:stretch/>
        </p:blipFill>
        <p:spPr>
          <a:xfrm>
            <a:off x="6294962" y="596434"/>
            <a:ext cx="5659971" cy="4761028"/>
          </a:xfrm>
          <a:prstGeom prst="rect">
            <a:avLst/>
          </a:prstGeom>
        </p:spPr>
      </p:pic>
      <p:pic>
        <p:nvPicPr>
          <p:cNvPr id="5" name="Picture 4">
            <a:extLst>
              <a:ext uri="{FF2B5EF4-FFF2-40B4-BE49-F238E27FC236}">
                <a16:creationId xmlns:a16="http://schemas.microsoft.com/office/drawing/2014/main" id="{C7C420E2-D614-400B-BA51-DDC72F26D6F5}"/>
              </a:ext>
            </a:extLst>
          </p:cNvPr>
          <p:cNvPicPr>
            <a:picLocks noChangeAspect="1"/>
          </p:cNvPicPr>
          <p:nvPr/>
        </p:nvPicPr>
        <p:blipFill rotWithShape="1">
          <a:blip r:embed="rId2"/>
          <a:srcRect l="683" b="45741"/>
          <a:stretch/>
        </p:blipFill>
        <p:spPr>
          <a:xfrm>
            <a:off x="237067" y="546100"/>
            <a:ext cx="6111332" cy="6024033"/>
          </a:xfrm>
          <a:prstGeom prst="rect">
            <a:avLst/>
          </a:prstGeom>
        </p:spPr>
      </p:pic>
      <p:sp>
        <p:nvSpPr>
          <p:cNvPr id="6" name="TextBox 5">
            <a:extLst>
              <a:ext uri="{FF2B5EF4-FFF2-40B4-BE49-F238E27FC236}">
                <a16:creationId xmlns:a16="http://schemas.microsoft.com/office/drawing/2014/main" id="{7EC01263-BD6C-4654-9580-BB3CA5BB5044}"/>
              </a:ext>
            </a:extLst>
          </p:cNvPr>
          <p:cNvSpPr txBox="1"/>
          <p:nvPr/>
        </p:nvSpPr>
        <p:spPr>
          <a:xfrm>
            <a:off x="4135968" y="237235"/>
            <a:ext cx="6227233" cy="338554"/>
          </a:xfrm>
          <a:prstGeom prst="rect">
            <a:avLst/>
          </a:prstGeom>
          <a:noFill/>
        </p:spPr>
        <p:txBody>
          <a:bodyPr wrap="square" rtlCol="0">
            <a:spAutoFit/>
          </a:bodyPr>
          <a:lstStyle/>
          <a:p>
            <a:r>
              <a:rPr lang="en-US" sz="1600" b="1" dirty="0"/>
              <a:t>Fire Alarm Replacement – Cost Estimate</a:t>
            </a:r>
          </a:p>
        </p:txBody>
      </p:sp>
    </p:spTree>
    <p:extLst>
      <p:ext uri="{BB962C8B-B14F-4D97-AF65-F5344CB8AC3E}">
        <p14:creationId xmlns:p14="http://schemas.microsoft.com/office/powerpoint/2010/main" val="2265060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340E5-B7FE-4065-A184-8396572A51E6}"/>
              </a:ext>
            </a:extLst>
          </p:cNvPr>
          <p:cNvSpPr>
            <a:spLocks noGrp="1"/>
          </p:cNvSpPr>
          <p:nvPr>
            <p:ph type="title"/>
          </p:nvPr>
        </p:nvSpPr>
        <p:spPr>
          <a:xfrm>
            <a:off x="1025047" y="357808"/>
            <a:ext cx="9875520" cy="1356360"/>
          </a:xfrm>
        </p:spPr>
        <p:txBody>
          <a:bodyPr>
            <a:normAutofit/>
          </a:bodyPr>
          <a:lstStyle/>
          <a:p>
            <a:r>
              <a:rPr lang="en-US" sz="4000" dirty="0">
                <a:solidFill>
                  <a:schemeClr val="tx1"/>
                </a:solidFill>
              </a:rPr>
              <a:t>CAPITAL IMPROVEMENT REQUESTS</a:t>
            </a:r>
          </a:p>
        </p:txBody>
      </p:sp>
      <p:sp>
        <p:nvSpPr>
          <p:cNvPr id="3" name="Content Placeholder 2">
            <a:extLst>
              <a:ext uri="{FF2B5EF4-FFF2-40B4-BE49-F238E27FC236}">
                <a16:creationId xmlns:a16="http://schemas.microsoft.com/office/drawing/2014/main" id="{26F9C665-DC6F-49F1-9E9C-0925C1FA2671}"/>
              </a:ext>
            </a:extLst>
          </p:cNvPr>
          <p:cNvSpPr>
            <a:spLocks noGrp="1"/>
          </p:cNvSpPr>
          <p:nvPr>
            <p:ph idx="1"/>
          </p:nvPr>
        </p:nvSpPr>
        <p:spPr>
          <a:xfrm>
            <a:off x="1142999" y="1550023"/>
            <a:ext cx="10023954" cy="4698380"/>
          </a:xfrm>
        </p:spPr>
        <p:txBody>
          <a:bodyPr>
            <a:normAutofit/>
          </a:bodyPr>
          <a:lstStyle/>
          <a:p>
            <a:pPr marL="45721" indent="0">
              <a:buNone/>
            </a:pPr>
            <a:r>
              <a:rPr lang="en-US" dirty="0">
                <a:solidFill>
                  <a:schemeClr val="tx1"/>
                </a:solidFill>
              </a:rPr>
              <a:t>The following capital projects were submitted in the Department 5 -Year capital plan and are presented to the BEFAC for discussion and possible action:</a:t>
            </a:r>
          </a:p>
          <a:p>
            <a:pPr marL="800100" lvl="1" indent="-342900" algn="just">
              <a:spcBef>
                <a:spcPts val="0"/>
              </a:spcBef>
              <a:spcAft>
                <a:spcPts val="0"/>
              </a:spcAft>
              <a:buClr>
                <a:schemeClr val="tx1"/>
              </a:buClr>
              <a:buFont typeface="+mj-lt"/>
              <a:buAutoNum type="alphaLcPeriod"/>
            </a:pPr>
            <a:r>
              <a:rPr lang="en-US" sz="1800" dirty="0">
                <a:solidFill>
                  <a:schemeClr val="tx1"/>
                </a:solidFill>
                <a:effectLst/>
                <a:latin typeface="Times New Roman" panose="02020603050405020304" pitchFamily="18" charset="0"/>
                <a:ea typeface="Times New Roman" panose="02020603050405020304" pitchFamily="18" charset="0"/>
              </a:rPr>
              <a:t>LED Lighting Upgrade 					$ 2,080,968</a:t>
            </a:r>
          </a:p>
          <a:p>
            <a:pPr marL="800100" lvl="1" indent="-342900" algn="just">
              <a:spcBef>
                <a:spcPts val="0"/>
              </a:spcBef>
              <a:spcAft>
                <a:spcPts val="0"/>
              </a:spcAft>
              <a:buClr>
                <a:schemeClr val="tx1"/>
              </a:buClr>
              <a:buFont typeface="+mj-lt"/>
              <a:buAutoNum type="alphaLcPeriod"/>
            </a:pPr>
            <a:r>
              <a:rPr lang="en-US" sz="1800" dirty="0">
                <a:solidFill>
                  <a:schemeClr val="tx1"/>
                </a:solidFill>
                <a:effectLst/>
                <a:latin typeface="Times New Roman" panose="02020603050405020304" pitchFamily="18" charset="0"/>
                <a:ea typeface="Times New Roman" panose="02020603050405020304" pitchFamily="18" charset="0"/>
              </a:rPr>
              <a:t>Boiler Replacement						$ 1,257,138 </a:t>
            </a:r>
          </a:p>
          <a:p>
            <a:pPr marL="800100" lvl="1" indent="-342900" algn="just">
              <a:spcBef>
                <a:spcPts val="0"/>
              </a:spcBef>
              <a:spcAft>
                <a:spcPts val="0"/>
              </a:spcAft>
              <a:buClr>
                <a:schemeClr val="tx1"/>
              </a:buClr>
              <a:buFont typeface="+mj-lt"/>
              <a:buAutoNum type="alphaLcPeriod"/>
            </a:pPr>
            <a:r>
              <a:rPr lang="en-US" sz="1800" dirty="0">
                <a:solidFill>
                  <a:schemeClr val="tx1"/>
                </a:solidFill>
                <a:effectLst/>
                <a:latin typeface="Times New Roman" panose="02020603050405020304" pitchFamily="18" charset="0"/>
                <a:ea typeface="Times New Roman" panose="02020603050405020304" pitchFamily="18" charset="0"/>
              </a:rPr>
              <a:t>Chiller 3 Replacement	 				$    858,314</a:t>
            </a:r>
          </a:p>
          <a:p>
            <a:pPr marL="800100" lvl="1" indent="-342900" algn="just">
              <a:spcBef>
                <a:spcPts val="0"/>
              </a:spcBef>
              <a:spcAft>
                <a:spcPts val="0"/>
              </a:spcAft>
              <a:buClr>
                <a:schemeClr val="tx1"/>
              </a:buClr>
              <a:buFont typeface="+mj-lt"/>
              <a:buAutoNum type="alphaLcPeriod"/>
            </a:pPr>
            <a:r>
              <a:rPr lang="en-US" sz="1800" dirty="0">
                <a:solidFill>
                  <a:schemeClr val="tx1"/>
                </a:solidFill>
                <a:effectLst/>
                <a:latin typeface="Times New Roman" panose="02020603050405020304" pitchFamily="18" charset="0"/>
                <a:ea typeface="Times New Roman" panose="02020603050405020304" pitchFamily="18" charset="0"/>
              </a:rPr>
              <a:t>Covered Parking 						$ 4,997,044</a:t>
            </a:r>
          </a:p>
          <a:p>
            <a:pPr marL="800100" lvl="1" indent="-342900" algn="just">
              <a:spcBef>
                <a:spcPts val="0"/>
              </a:spcBef>
              <a:spcAft>
                <a:spcPts val="0"/>
              </a:spcAft>
              <a:buClr>
                <a:schemeClr val="tx1"/>
              </a:buClr>
              <a:buFont typeface="+mj-lt"/>
              <a:buAutoNum type="alphaLcPeriod"/>
            </a:pPr>
            <a:r>
              <a:rPr lang="en-US" sz="1800" dirty="0">
                <a:solidFill>
                  <a:schemeClr val="tx1"/>
                </a:solidFill>
                <a:effectLst/>
                <a:latin typeface="Times New Roman" panose="02020603050405020304" pitchFamily="18" charset="0"/>
                <a:ea typeface="Times New Roman" panose="02020603050405020304" pitchFamily="18" charset="0"/>
              </a:rPr>
              <a:t>Parking Lot Gate &amp; Controller Replacement			$    413,451</a:t>
            </a:r>
          </a:p>
          <a:p>
            <a:pPr marL="800100" lvl="1" indent="-342900" algn="just">
              <a:spcBef>
                <a:spcPts val="0"/>
              </a:spcBef>
              <a:spcAft>
                <a:spcPts val="0"/>
              </a:spcAft>
              <a:buClr>
                <a:schemeClr val="tx1"/>
              </a:buClr>
              <a:buFont typeface="+mj-lt"/>
              <a:buAutoNum type="alphaLcPeriod"/>
            </a:pPr>
            <a:r>
              <a:rPr lang="en-US" sz="1800" dirty="0">
                <a:solidFill>
                  <a:schemeClr val="tx1"/>
                </a:solidFill>
                <a:effectLst/>
                <a:latin typeface="Times New Roman" panose="02020603050405020304" pitchFamily="18" charset="0"/>
                <a:ea typeface="Times New Roman" panose="02020603050405020304" pitchFamily="18" charset="0"/>
              </a:rPr>
              <a:t>Cubicle Reconfiguration – Permit Intake				$    224,954</a:t>
            </a:r>
          </a:p>
          <a:p>
            <a:pPr marL="800100" lvl="1" indent="-342900" algn="just">
              <a:spcBef>
                <a:spcPts val="0"/>
              </a:spcBef>
              <a:spcAft>
                <a:spcPts val="0"/>
              </a:spcAft>
              <a:buClr>
                <a:schemeClr val="tx1"/>
              </a:buClr>
              <a:buFont typeface="+mj-lt"/>
              <a:buAutoNum type="alphaLcPeriod"/>
            </a:pPr>
            <a:r>
              <a:rPr lang="en-US" sz="1800" dirty="0">
                <a:solidFill>
                  <a:schemeClr val="tx1"/>
                </a:solidFill>
                <a:effectLst/>
                <a:latin typeface="Times New Roman" panose="02020603050405020304" pitchFamily="18" charset="0"/>
                <a:ea typeface="Times New Roman" panose="02020603050405020304" pitchFamily="18" charset="0"/>
              </a:rPr>
              <a:t>Sound System Upgrade – Presentation Room			$    287,823</a:t>
            </a:r>
          </a:p>
          <a:p>
            <a:pPr marL="800100" lvl="1" indent="-342900" algn="just">
              <a:spcBef>
                <a:spcPts val="0"/>
              </a:spcBef>
              <a:spcAft>
                <a:spcPts val="0"/>
              </a:spcAft>
              <a:buClr>
                <a:schemeClr val="tx1"/>
              </a:buClr>
              <a:buFont typeface="+mj-lt"/>
              <a:buAutoNum type="alphaLcPeriod"/>
            </a:pPr>
            <a:r>
              <a:rPr lang="en-US" sz="1800" dirty="0">
                <a:solidFill>
                  <a:schemeClr val="tx1"/>
                </a:solidFill>
                <a:effectLst/>
                <a:latin typeface="Times New Roman" panose="02020603050405020304" pitchFamily="18" charset="0"/>
                <a:ea typeface="Times New Roman" panose="02020603050405020304" pitchFamily="18" charset="0"/>
              </a:rPr>
              <a:t>Room #1116 Audio/Visual Upgrade				$    133,458</a:t>
            </a:r>
          </a:p>
          <a:p>
            <a:pPr marL="800100" lvl="1" indent="-342900" algn="just">
              <a:spcBef>
                <a:spcPts val="0"/>
              </a:spcBef>
              <a:spcAft>
                <a:spcPts val="0"/>
              </a:spcAft>
              <a:buClr>
                <a:schemeClr val="tx1"/>
              </a:buClr>
              <a:buFont typeface="+mj-lt"/>
              <a:buAutoNum type="alphaLcPeriod"/>
            </a:pPr>
            <a:r>
              <a:rPr lang="en-US" sz="1800" dirty="0">
                <a:solidFill>
                  <a:schemeClr val="tx1"/>
                </a:solidFill>
                <a:effectLst/>
                <a:latin typeface="Times New Roman" panose="02020603050405020304" pitchFamily="18" charset="0"/>
                <a:ea typeface="Times New Roman" panose="02020603050405020304" pitchFamily="18" charset="0"/>
              </a:rPr>
              <a:t>Room #1116 and #1222 Floor Video Ports			$    147,976</a:t>
            </a:r>
          </a:p>
          <a:p>
            <a:pPr marL="800100" lvl="1" indent="-342900" algn="just">
              <a:spcBef>
                <a:spcPts val="0"/>
              </a:spcBef>
              <a:spcAft>
                <a:spcPts val="0"/>
              </a:spcAft>
              <a:buClr>
                <a:schemeClr val="tx1"/>
              </a:buClr>
              <a:buFont typeface="+mj-lt"/>
              <a:buAutoNum type="alphaLcPeriod"/>
            </a:pPr>
            <a:r>
              <a:rPr lang="en-US" sz="1800" dirty="0">
                <a:solidFill>
                  <a:schemeClr val="tx1"/>
                </a:solidFill>
                <a:effectLst/>
                <a:latin typeface="Times New Roman" panose="02020603050405020304" pitchFamily="18" charset="0"/>
                <a:ea typeface="Times New Roman" panose="02020603050405020304" pitchFamily="18" charset="0"/>
              </a:rPr>
              <a:t>Space Planning Needs-Russell Campus				$    203,555</a:t>
            </a:r>
          </a:p>
          <a:p>
            <a:pPr marL="800100" lvl="1" indent="-342900" algn="just">
              <a:spcBef>
                <a:spcPts val="0"/>
              </a:spcBef>
              <a:spcAft>
                <a:spcPts val="0"/>
              </a:spcAft>
              <a:buClr>
                <a:schemeClr val="tx1"/>
              </a:buClr>
              <a:buFont typeface="+mj-lt"/>
              <a:buAutoNum type="alphaLcPeriod"/>
            </a:pPr>
            <a:r>
              <a:rPr lang="en-US" sz="1800" dirty="0">
                <a:solidFill>
                  <a:schemeClr val="tx1"/>
                </a:solidFill>
                <a:effectLst/>
                <a:latin typeface="Times New Roman" panose="02020603050405020304" pitchFamily="18" charset="0"/>
                <a:ea typeface="Times New Roman" panose="02020603050405020304" pitchFamily="18" charset="0"/>
              </a:rPr>
              <a:t>Air-Water Balance - Russell Campus				$ 2,681,858</a:t>
            </a:r>
          </a:p>
          <a:p>
            <a:pPr marL="800100" lvl="1" indent="-342900" algn="just">
              <a:spcBef>
                <a:spcPts val="0"/>
              </a:spcBef>
              <a:spcAft>
                <a:spcPts val="0"/>
              </a:spcAft>
              <a:buClr>
                <a:schemeClr val="tx1"/>
              </a:buClr>
              <a:buFont typeface="+mj-lt"/>
              <a:buAutoNum type="alphaLcPeriod"/>
            </a:pPr>
            <a:r>
              <a:rPr lang="en-US" sz="1800" u="sng" dirty="0">
                <a:solidFill>
                  <a:schemeClr val="tx1"/>
                </a:solidFill>
                <a:effectLst/>
                <a:latin typeface="Times New Roman" panose="02020603050405020304" pitchFamily="18" charset="0"/>
                <a:ea typeface="Times New Roman" panose="02020603050405020304" pitchFamily="18" charset="0"/>
              </a:rPr>
              <a:t>Fire Alarm Systems Replacement				$ 1,324,698</a:t>
            </a:r>
          </a:p>
          <a:p>
            <a:pPr marL="2317177" lvl="8" indent="0">
              <a:buNone/>
            </a:pPr>
            <a:r>
              <a:rPr lang="en-US" sz="1801" dirty="0">
                <a:solidFill>
                  <a:schemeClr val="tx1"/>
                </a:solidFill>
              </a:rPr>
              <a:t>				</a:t>
            </a:r>
            <a:r>
              <a:rPr lang="en-US" sz="1801" dirty="0">
                <a:solidFill>
                  <a:schemeClr val="tx1"/>
                </a:solidFill>
                <a:latin typeface="Times New Roman" panose="02020603050405020304" pitchFamily="18" charset="0"/>
                <a:cs typeface="Times New Roman" panose="02020603050405020304" pitchFamily="18" charset="0"/>
              </a:rPr>
              <a:t>TOTAL	</a:t>
            </a:r>
            <a:r>
              <a:rPr lang="en-US" sz="1801">
                <a:solidFill>
                  <a:schemeClr val="tx1"/>
                </a:solidFill>
                <a:latin typeface="Times New Roman" panose="02020603050405020304" pitchFamily="18" charset="0"/>
                <a:cs typeface="Times New Roman" panose="02020603050405020304" pitchFamily="18" charset="0"/>
              </a:rPr>
              <a:t>	$14,611,237</a:t>
            </a:r>
            <a:endParaRPr lang="en-US" sz="180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8843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524" y="2271789"/>
            <a:ext cx="9966960" cy="2926080"/>
          </a:xfrm>
        </p:spPr>
        <p:txBody>
          <a:bodyPr>
            <a:normAutofit/>
          </a:bodyPr>
          <a:lstStyle/>
          <a:p>
            <a:r>
              <a:rPr lang="en-US" sz="5401" dirty="0"/>
              <a:t>CAPITAL IMPROVEMENT PROJECT UPDATE</a:t>
            </a:r>
            <a:br>
              <a:rPr lang="en-US" sz="5401" dirty="0"/>
            </a:br>
            <a:br>
              <a:rPr lang="en-US" sz="5401" dirty="0"/>
            </a:br>
            <a:endParaRPr lang="en-US" sz="5401" dirty="0"/>
          </a:p>
        </p:txBody>
      </p:sp>
    </p:spTree>
    <p:extLst>
      <p:ext uri="{BB962C8B-B14F-4D97-AF65-F5344CB8AC3E}">
        <p14:creationId xmlns:p14="http://schemas.microsoft.com/office/powerpoint/2010/main" val="2771253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340E5-B7FE-4065-A184-8396572A51E6}"/>
              </a:ext>
            </a:extLst>
          </p:cNvPr>
          <p:cNvSpPr>
            <a:spLocks noGrp="1"/>
          </p:cNvSpPr>
          <p:nvPr>
            <p:ph type="title"/>
          </p:nvPr>
        </p:nvSpPr>
        <p:spPr>
          <a:xfrm>
            <a:off x="1025047" y="357808"/>
            <a:ext cx="9875520" cy="1356360"/>
          </a:xfrm>
        </p:spPr>
        <p:txBody>
          <a:bodyPr>
            <a:normAutofit/>
          </a:bodyPr>
          <a:lstStyle/>
          <a:p>
            <a:r>
              <a:rPr lang="en-US" sz="4000" dirty="0">
                <a:solidFill>
                  <a:schemeClr val="tx1"/>
                </a:solidFill>
              </a:rPr>
              <a:t>CAPITAL IMPROVEMENT UPDATES:</a:t>
            </a:r>
          </a:p>
        </p:txBody>
      </p:sp>
      <p:sp>
        <p:nvSpPr>
          <p:cNvPr id="3" name="Content Placeholder 2">
            <a:extLst>
              <a:ext uri="{FF2B5EF4-FFF2-40B4-BE49-F238E27FC236}">
                <a16:creationId xmlns:a16="http://schemas.microsoft.com/office/drawing/2014/main" id="{26F9C665-DC6F-49F1-9E9C-0925C1FA2671}"/>
              </a:ext>
            </a:extLst>
          </p:cNvPr>
          <p:cNvSpPr>
            <a:spLocks noGrp="1"/>
          </p:cNvSpPr>
          <p:nvPr>
            <p:ph idx="1"/>
          </p:nvPr>
        </p:nvSpPr>
        <p:spPr>
          <a:xfrm>
            <a:off x="1142999" y="1550023"/>
            <a:ext cx="10023954" cy="4698380"/>
          </a:xfrm>
        </p:spPr>
        <p:txBody>
          <a:bodyPr>
            <a:normAutofit/>
          </a:bodyPr>
          <a:lstStyle/>
          <a:p>
            <a:pPr marL="45721" indent="0">
              <a:buNone/>
            </a:pPr>
            <a:r>
              <a:rPr lang="en-US" dirty="0">
                <a:solidFill>
                  <a:schemeClr val="tx1"/>
                </a:solidFill>
              </a:rPr>
              <a:t>Status on previously approved capital improvement projects:</a:t>
            </a:r>
          </a:p>
          <a:p>
            <a:pPr marL="45721" indent="0">
              <a:buNone/>
            </a:pPr>
            <a:endParaRPr lang="en-US" dirty="0">
              <a:solidFill>
                <a:schemeClr val="tx1"/>
              </a:solidFill>
            </a:endParaRPr>
          </a:p>
          <a:p>
            <a:pPr marL="800100" lvl="1" indent="-342900" algn="just">
              <a:spcBef>
                <a:spcPts val="0"/>
              </a:spcBef>
              <a:spcAft>
                <a:spcPts val="0"/>
              </a:spcAft>
              <a:buClr>
                <a:schemeClr val="tx1"/>
              </a:buClr>
            </a:pPr>
            <a:r>
              <a:rPr lang="en-US" sz="1800" dirty="0">
                <a:solidFill>
                  <a:schemeClr val="tx1"/>
                </a:solidFill>
                <a:latin typeface="Times New Roman" panose="02020603050405020304" pitchFamily="18" charset="0"/>
                <a:cs typeface="Times New Roman" panose="02020603050405020304" pitchFamily="18" charset="0"/>
              </a:rPr>
              <a:t>Plans Exam Restroom</a:t>
            </a:r>
          </a:p>
          <a:p>
            <a:pPr marL="800100" lvl="1" indent="-342900" algn="just">
              <a:spcBef>
                <a:spcPts val="0"/>
              </a:spcBef>
              <a:spcAft>
                <a:spcPts val="0"/>
              </a:spcAft>
              <a:buClr>
                <a:schemeClr val="tx1"/>
              </a:buClr>
            </a:pPr>
            <a:r>
              <a:rPr lang="en-US" sz="1800" dirty="0">
                <a:solidFill>
                  <a:schemeClr val="tx1"/>
                </a:solidFill>
                <a:latin typeface="Times New Roman" panose="02020603050405020304" pitchFamily="18" charset="0"/>
                <a:cs typeface="Times New Roman" panose="02020603050405020304" pitchFamily="18" charset="0"/>
              </a:rPr>
              <a:t>Covered Parking (Photovoltaic)</a:t>
            </a:r>
          </a:p>
          <a:p>
            <a:pPr marL="800100" lvl="1" indent="-342900" algn="just">
              <a:spcBef>
                <a:spcPts val="0"/>
              </a:spcBef>
              <a:spcAft>
                <a:spcPts val="0"/>
              </a:spcAft>
              <a:buClr>
                <a:schemeClr val="tx1"/>
              </a:buClr>
            </a:pPr>
            <a:r>
              <a:rPr lang="en-US" sz="1800" dirty="0">
                <a:solidFill>
                  <a:schemeClr val="tx1"/>
                </a:solidFill>
                <a:latin typeface="Times New Roman" panose="02020603050405020304" pitchFamily="18" charset="0"/>
                <a:cs typeface="Times New Roman" panose="02020603050405020304" pitchFamily="18" charset="0"/>
              </a:rPr>
              <a:t>Carpet Replacement</a:t>
            </a:r>
          </a:p>
          <a:p>
            <a:pPr marL="800100" lvl="1" indent="-342900" algn="just">
              <a:spcBef>
                <a:spcPts val="0"/>
              </a:spcBef>
              <a:spcAft>
                <a:spcPts val="0"/>
              </a:spcAft>
              <a:buClr>
                <a:schemeClr val="tx1"/>
              </a:buClr>
            </a:pPr>
            <a:r>
              <a:rPr lang="en-US" sz="1800" dirty="0">
                <a:solidFill>
                  <a:schemeClr val="tx1"/>
                </a:solidFill>
                <a:latin typeface="Times New Roman" panose="02020603050405020304" pitchFamily="18" charset="0"/>
                <a:cs typeface="Times New Roman" panose="02020603050405020304" pitchFamily="18" charset="0"/>
              </a:rPr>
              <a:t>ADA Code Accessibility</a:t>
            </a:r>
          </a:p>
          <a:p>
            <a:pPr marL="800100" lvl="1" indent="-342900" algn="just">
              <a:spcBef>
                <a:spcPts val="0"/>
              </a:spcBef>
              <a:spcAft>
                <a:spcPts val="0"/>
              </a:spcAft>
              <a:buClr>
                <a:schemeClr val="tx1"/>
              </a:buClr>
            </a:pPr>
            <a:r>
              <a:rPr lang="en-US" sz="1800" dirty="0">
                <a:solidFill>
                  <a:schemeClr val="tx1"/>
                </a:solidFill>
                <a:latin typeface="Times New Roman" panose="02020603050405020304" pitchFamily="18" charset="0"/>
                <a:cs typeface="Times New Roman" panose="02020603050405020304" pitchFamily="18" charset="0"/>
              </a:rPr>
              <a:t>Public &amp; Employee Parking LED Light Change</a:t>
            </a:r>
          </a:p>
          <a:p>
            <a:pPr marL="800100" lvl="1" indent="-342900" algn="just">
              <a:spcBef>
                <a:spcPts val="0"/>
              </a:spcBef>
              <a:spcAft>
                <a:spcPts val="0"/>
              </a:spcAft>
              <a:buClr>
                <a:schemeClr val="tx1"/>
              </a:buClr>
            </a:pPr>
            <a:r>
              <a:rPr lang="en-US" sz="1800" dirty="0">
                <a:solidFill>
                  <a:schemeClr val="tx1"/>
                </a:solidFill>
                <a:latin typeface="Times New Roman" panose="02020603050405020304" pitchFamily="18" charset="0"/>
                <a:cs typeface="Times New Roman" panose="02020603050405020304" pitchFamily="18" charset="0"/>
              </a:rPr>
              <a:t>Smart TV Relocation and New Installation</a:t>
            </a:r>
          </a:p>
          <a:p>
            <a:pPr marL="800100" lvl="1" indent="-342900" algn="just">
              <a:spcBef>
                <a:spcPts val="0"/>
              </a:spcBef>
              <a:spcAft>
                <a:spcPts val="0"/>
              </a:spcAft>
              <a:buClr>
                <a:schemeClr val="tx1"/>
              </a:buClr>
            </a:pPr>
            <a:r>
              <a:rPr lang="en-US" sz="1800" dirty="0">
                <a:solidFill>
                  <a:schemeClr val="tx1"/>
                </a:solidFill>
                <a:latin typeface="Times New Roman" panose="02020603050405020304" pitchFamily="18" charset="0"/>
                <a:cs typeface="Times New Roman" panose="02020603050405020304" pitchFamily="18" charset="0"/>
              </a:rPr>
              <a:t>Parking Lot Assessment</a:t>
            </a:r>
          </a:p>
          <a:p>
            <a:pPr marL="800100" lvl="1" indent="-342900" algn="just">
              <a:spcBef>
                <a:spcPts val="0"/>
              </a:spcBef>
              <a:spcAft>
                <a:spcPts val="0"/>
              </a:spcAft>
              <a:buClr>
                <a:schemeClr val="tx1"/>
              </a:buClr>
            </a:pPr>
            <a:r>
              <a:rPr lang="en-US" sz="1800" dirty="0">
                <a:solidFill>
                  <a:schemeClr val="tx1"/>
                </a:solidFill>
                <a:latin typeface="Times New Roman" panose="02020603050405020304" pitchFamily="18" charset="0"/>
                <a:cs typeface="Times New Roman" panose="02020603050405020304" pitchFamily="18" charset="0"/>
              </a:rPr>
              <a:t>2 Chiller Replacements</a:t>
            </a:r>
          </a:p>
          <a:p>
            <a:pPr marL="800100" lvl="1" indent="-342900" algn="just">
              <a:spcBef>
                <a:spcPts val="0"/>
              </a:spcBef>
              <a:spcAft>
                <a:spcPts val="0"/>
              </a:spcAft>
              <a:buClr>
                <a:schemeClr val="tx1"/>
              </a:buClr>
            </a:pPr>
            <a:r>
              <a:rPr lang="en-US" sz="1800" dirty="0">
                <a:solidFill>
                  <a:schemeClr val="tx1"/>
                </a:solidFill>
                <a:latin typeface="Times New Roman" panose="02020603050405020304" pitchFamily="18" charset="0"/>
                <a:cs typeface="Times New Roman" panose="02020603050405020304" pitchFamily="18" charset="0"/>
              </a:rPr>
              <a:t>Data Room Cooling</a:t>
            </a:r>
          </a:p>
          <a:p>
            <a:pPr marL="800100" lvl="1" indent="-342900" algn="just">
              <a:spcBef>
                <a:spcPts val="0"/>
              </a:spcBef>
              <a:spcAft>
                <a:spcPts val="0"/>
              </a:spcAft>
              <a:buClr>
                <a:schemeClr val="tx1"/>
              </a:buClr>
            </a:pPr>
            <a:r>
              <a:rPr lang="en-US" sz="1800" dirty="0">
                <a:solidFill>
                  <a:schemeClr val="tx1"/>
                </a:solidFill>
                <a:latin typeface="Times New Roman" panose="02020603050405020304" pitchFamily="18" charset="0"/>
                <a:cs typeface="Times New Roman" panose="02020603050405020304" pitchFamily="18" charset="0"/>
              </a:rPr>
              <a:t>Exterior Joint Sealant Replacement</a:t>
            </a:r>
          </a:p>
          <a:p>
            <a:pPr marL="800100" lvl="1" indent="-342900" algn="just">
              <a:spcBef>
                <a:spcPts val="0"/>
              </a:spcBef>
              <a:spcAft>
                <a:spcPts val="0"/>
              </a:spcAft>
              <a:buClr>
                <a:schemeClr val="tx1"/>
              </a:buClr>
            </a:pPr>
            <a:r>
              <a:rPr lang="en-US" sz="1800" dirty="0">
                <a:solidFill>
                  <a:schemeClr val="tx1"/>
                </a:solidFill>
                <a:latin typeface="Times New Roman" panose="02020603050405020304" pitchFamily="18" charset="0"/>
                <a:cs typeface="Times New Roman" panose="02020603050405020304" pitchFamily="18" charset="0"/>
              </a:rPr>
              <a:t>Interior Camera VMS Upgrade</a:t>
            </a:r>
          </a:p>
          <a:p>
            <a:pPr marL="800100" lvl="1" indent="-342900" algn="just">
              <a:spcBef>
                <a:spcPts val="0"/>
              </a:spcBef>
              <a:spcAft>
                <a:spcPts val="0"/>
              </a:spcAft>
              <a:buClr>
                <a:schemeClr val="tx1"/>
              </a:buClr>
            </a:pPr>
            <a:r>
              <a:rPr lang="en-US" sz="1800" dirty="0">
                <a:solidFill>
                  <a:schemeClr val="tx1"/>
                </a:solidFill>
                <a:latin typeface="Times New Roman" panose="02020603050405020304" pitchFamily="18" charset="0"/>
                <a:cs typeface="Times New Roman" panose="02020603050405020304" pitchFamily="18" charset="0"/>
              </a:rPr>
              <a:t>Lighting Control System Replacement</a:t>
            </a:r>
          </a:p>
          <a:p>
            <a:pPr marL="800100" lvl="1" indent="-342900" algn="just">
              <a:spcBef>
                <a:spcPts val="0"/>
              </a:spcBef>
              <a:spcAft>
                <a:spcPts val="0"/>
              </a:spcAft>
              <a:buClr>
                <a:schemeClr val="tx1"/>
              </a:buClr>
            </a:pPr>
            <a:endParaRPr lang="en-US" sz="180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7671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1" dirty="0"/>
              <a:t>Valuation Table Update</a:t>
            </a:r>
          </a:p>
        </p:txBody>
      </p:sp>
    </p:spTree>
    <p:extLst>
      <p:ext uri="{BB962C8B-B14F-4D97-AF65-F5344CB8AC3E}">
        <p14:creationId xmlns:p14="http://schemas.microsoft.com/office/powerpoint/2010/main" val="2880810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524" y="1662189"/>
            <a:ext cx="9966960" cy="2926080"/>
          </a:xfrm>
        </p:spPr>
        <p:txBody>
          <a:bodyPr>
            <a:normAutofit/>
          </a:bodyPr>
          <a:lstStyle/>
          <a:p>
            <a:r>
              <a:rPr lang="en-US" sz="5401" dirty="0"/>
              <a:t>Departmental </a:t>
            </a:r>
            <a:br>
              <a:rPr lang="en-US" sz="5401" dirty="0"/>
            </a:br>
            <a:r>
              <a:rPr lang="en-US" sz="5401" dirty="0"/>
              <a:t>PERFORMANCE Data</a:t>
            </a:r>
          </a:p>
        </p:txBody>
      </p:sp>
    </p:spTree>
    <p:extLst>
      <p:ext uri="{BB962C8B-B14F-4D97-AF65-F5344CB8AC3E}">
        <p14:creationId xmlns:p14="http://schemas.microsoft.com/office/powerpoint/2010/main" val="3791690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FABACB3-E89A-4385-B9C6-574D3E53A8D0}"/>
              </a:ext>
            </a:extLst>
          </p:cNvPr>
          <p:cNvGraphicFramePr>
            <a:graphicFrameLocks noGrp="1"/>
          </p:cNvGraphicFramePr>
          <p:nvPr>
            <p:ph idx="1"/>
            <p:extLst>
              <p:ext uri="{D42A27DB-BD31-4B8C-83A1-F6EECF244321}">
                <p14:modId xmlns:p14="http://schemas.microsoft.com/office/powerpoint/2010/main" val="3584139105"/>
              </p:ext>
            </p:extLst>
          </p:nvPr>
        </p:nvGraphicFramePr>
        <p:xfrm>
          <a:off x="242029" y="259524"/>
          <a:ext cx="11671678" cy="6273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3334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9743" y="1421782"/>
            <a:ext cx="9966960" cy="2926080"/>
          </a:xfrm>
        </p:spPr>
        <p:txBody>
          <a:bodyPr>
            <a:normAutofit/>
          </a:bodyPr>
          <a:lstStyle/>
          <a:p>
            <a:r>
              <a:rPr lang="en-US" sz="5401" dirty="0"/>
              <a:t>Review and approval of meeting minutes </a:t>
            </a:r>
            <a:br>
              <a:rPr lang="en-US" sz="5401" dirty="0"/>
            </a:br>
            <a:r>
              <a:rPr lang="en-US" sz="3600" b="0" dirty="0"/>
              <a:t>DECEMBER 6, 2021</a:t>
            </a:r>
            <a:endParaRPr lang="en-US" sz="2400" b="0" dirty="0"/>
          </a:p>
        </p:txBody>
      </p:sp>
    </p:spTree>
    <p:extLst>
      <p:ext uri="{BB962C8B-B14F-4D97-AF65-F5344CB8AC3E}">
        <p14:creationId xmlns:p14="http://schemas.microsoft.com/office/powerpoint/2010/main" val="3398374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D057570-D8CF-4C01-8720-AF9B88D3D712}"/>
              </a:ext>
            </a:extLst>
          </p:cNvPr>
          <p:cNvGraphicFramePr>
            <a:graphicFrameLocks noGrp="1"/>
          </p:cNvGraphicFramePr>
          <p:nvPr>
            <p:ph idx="1"/>
            <p:extLst>
              <p:ext uri="{D42A27DB-BD31-4B8C-83A1-F6EECF244321}">
                <p14:modId xmlns:p14="http://schemas.microsoft.com/office/powerpoint/2010/main" val="966885883"/>
              </p:ext>
            </p:extLst>
          </p:nvPr>
        </p:nvGraphicFramePr>
        <p:xfrm>
          <a:off x="1081326" y="808386"/>
          <a:ext cx="9909149" cy="1550508"/>
        </p:xfrm>
        <a:graphic>
          <a:graphicData uri="http://schemas.openxmlformats.org/drawingml/2006/table">
            <a:tbl>
              <a:tblPr/>
              <a:tblGrid>
                <a:gridCol w="863346">
                  <a:extLst>
                    <a:ext uri="{9D8B030D-6E8A-4147-A177-3AD203B41FA5}">
                      <a16:colId xmlns:a16="http://schemas.microsoft.com/office/drawing/2014/main" val="1602813585"/>
                    </a:ext>
                  </a:extLst>
                </a:gridCol>
                <a:gridCol w="695831">
                  <a:extLst>
                    <a:ext uri="{9D8B030D-6E8A-4147-A177-3AD203B41FA5}">
                      <a16:colId xmlns:a16="http://schemas.microsoft.com/office/drawing/2014/main" val="740339720"/>
                    </a:ext>
                  </a:extLst>
                </a:gridCol>
                <a:gridCol w="695831">
                  <a:extLst>
                    <a:ext uri="{9D8B030D-6E8A-4147-A177-3AD203B41FA5}">
                      <a16:colId xmlns:a16="http://schemas.microsoft.com/office/drawing/2014/main" val="2731143931"/>
                    </a:ext>
                  </a:extLst>
                </a:gridCol>
                <a:gridCol w="695831">
                  <a:extLst>
                    <a:ext uri="{9D8B030D-6E8A-4147-A177-3AD203B41FA5}">
                      <a16:colId xmlns:a16="http://schemas.microsoft.com/office/drawing/2014/main" val="627914844"/>
                    </a:ext>
                  </a:extLst>
                </a:gridCol>
                <a:gridCol w="695831">
                  <a:extLst>
                    <a:ext uri="{9D8B030D-6E8A-4147-A177-3AD203B41FA5}">
                      <a16:colId xmlns:a16="http://schemas.microsoft.com/office/drawing/2014/main" val="1695852770"/>
                    </a:ext>
                  </a:extLst>
                </a:gridCol>
                <a:gridCol w="695831">
                  <a:extLst>
                    <a:ext uri="{9D8B030D-6E8A-4147-A177-3AD203B41FA5}">
                      <a16:colId xmlns:a16="http://schemas.microsoft.com/office/drawing/2014/main" val="539705640"/>
                    </a:ext>
                  </a:extLst>
                </a:gridCol>
                <a:gridCol w="695831">
                  <a:extLst>
                    <a:ext uri="{9D8B030D-6E8A-4147-A177-3AD203B41FA5}">
                      <a16:colId xmlns:a16="http://schemas.microsoft.com/office/drawing/2014/main" val="138208585"/>
                    </a:ext>
                  </a:extLst>
                </a:gridCol>
                <a:gridCol w="695831">
                  <a:extLst>
                    <a:ext uri="{9D8B030D-6E8A-4147-A177-3AD203B41FA5}">
                      <a16:colId xmlns:a16="http://schemas.microsoft.com/office/drawing/2014/main" val="925371932"/>
                    </a:ext>
                  </a:extLst>
                </a:gridCol>
                <a:gridCol w="695831">
                  <a:extLst>
                    <a:ext uri="{9D8B030D-6E8A-4147-A177-3AD203B41FA5}">
                      <a16:colId xmlns:a16="http://schemas.microsoft.com/office/drawing/2014/main" val="579815523"/>
                    </a:ext>
                  </a:extLst>
                </a:gridCol>
                <a:gridCol w="695831">
                  <a:extLst>
                    <a:ext uri="{9D8B030D-6E8A-4147-A177-3AD203B41FA5}">
                      <a16:colId xmlns:a16="http://schemas.microsoft.com/office/drawing/2014/main" val="2470258157"/>
                    </a:ext>
                  </a:extLst>
                </a:gridCol>
                <a:gridCol w="695831">
                  <a:extLst>
                    <a:ext uri="{9D8B030D-6E8A-4147-A177-3AD203B41FA5}">
                      <a16:colId xmlns:a16="http://schemas.microsoft.com/office/drawing/2014/main" val="2913875352"/>
                    </a:ext>
                  </a:extLst>
                </a:gridCol>
                <a:gridCol w="695831">
                  <a:extLst>
                    <a:ext uri="{9D8B030D-6E8A-4147-A177-3AD203B41FA5}">
                      <a16:colId xmlns:a16="http://schemas.microsoft.com/office/drawing/2014/main" val="3308377660"/>
                    </a:ext>
                  </a:extLst>
                </a:gridCol>
                <a:gridCol w="695831">
                  <a:extLst>
                    <a:ext uri="{9D8B030D-6E8A-4147-A177-3AD203B41FA5}">
                      <a16:colId xmlns:a16="http://schemas.microsoft.com/office/drawing/2014/main" val="3335780590"/>
                    </a:ext>
                  </a:extLst>
                </a:gridCol>
                <a:gridCol w="695831">
                  <a:extLst>
                    <a:ext uri="{9D8B030D-6E8A-4147-A177-3AD203B41FA5}">
                      <a16:colId xmlns:a16="http://schemas.microsoft.com/office/drawing/2014/main" val="3136583078"/>
                    </a:ext>
                  </a:extLst>
                </a:gridCol>
              </a:tblGrid>
              <a:tr h="223630">
                <a:tc>
                  <a:txBody>
                    <a:bodyPr/>
                    <a:lstStyle/>
                    <a:p>
                      <a:pPr algn="l" fontAlgn="b"/>
                      <a:r>
                        <a:rPr lang="en-US" sz="1100" b="0" i="0" u="none" strike="noStrike" dirty="0">
                          <a:effectLst/>
                          <a:latin typeface="Arial" panose="020B060402020202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JUL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AUG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SEPT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OCT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NOV</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DEC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JAN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FEB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MAR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APR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MAY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JUN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YTD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4895558"/>
                  </a:ext>
                </a:extLst>
              </a:tr>
              <a:tr h="223630">
                <a:tc>
                  <a:txBody>
                    <a:bodyPr/>
                    <a:lstStyle/>
                    <a:p>
                      <a:pPr algn="ctr" fontAlgn="b"/>
                      <a:r>
                        <a:rPr lang="en-US" sz="1100" b="0" i="0" u="none" strike="noStrike">
                          <a:effectLst/>
                          <a:latin typeface="Arial" panose="020B0604020202020204" pitchFamily="34" charset="0"/>
                        </a:rPr>
                        <a:t>FY18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4,632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5,239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4,302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effectLst/>
                          <a:latin typeface="Arial" panose="020B0604020202020204" pitchFamily="34" charset="0"/>
                        </a:rPr>
                        <a:t>4,646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4,406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3,866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4,223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4,058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4,934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4,781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5,346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5,047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55,480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1899600"/>
                  </a:ext>
                </a:extLst>
              </a:tr>
              <a:tr h="275812">
                <a:tc>
                  <a:txBody>
                    <a:bodyPr/>
                    <a:lstStyle/>
                    <a:p>
                      <a:pPr algn="ctr" fontAlgn="b"/>
                      <a:r>
                        <a:rPr lang="en-US" sz="1100" b="0" i="0" u="none" strike="noStrike">
                          <a:effectLst/>
                          <a:latin typeface="Arial" panose="020B0604020202020204" pitchFamily="34" charset="0"/>
                        </a:rPr>
                        <a:t>FY19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4,946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5,579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4,177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5,237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4,486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3,729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4,424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4,584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4,657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5,148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effectLst/>
                          <a:latin typeface="Arial" panose="020B0604020202020204" pitchFamily="34" charset="0"/>
                        </a:rPr>
                        <a:t>4,926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4,922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56,815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81889294"/>
                  </a:ext>
                </a:extLst>
              </a:tr>
              <a:tr h="275812">
                <a:tc>
                  <a:txBody>
                    <a:bodyPr/>
                    <a:lstStyle/>
                    <a:p>
                      <a:pPr algn="ctr" fontAlgn="b"/>
                      <a:r>
                        <a:rPr lang="en-US" sz="1100" b="0" i="0" u="none" strike="noStrike">
                          <a:effectLst/>
                          <a:latin typeface="Arial" panose="020B0604020202020204" pitchFamily="34" charset="0"/>
                        </a:rPr>
                        <a:t>FY20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5,480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4,570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3,919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4,704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3,418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3,714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4,621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4,088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3,726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3,308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3,479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4,678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49,705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5222616"/>
                  </a:ext>
                </a:extLst>
              </a:tr>
              <a:tr h="275812">
                <a:tc>
                  <a:txBody>
                    <a:bodyPr/>
                    <a:lstStyle/>
                    <a:p>
                      <a:pPr algn="ctr" fontAlgn="b"/>
                      <a:r>
                        <a:rPr lang="en-US" sz="1100" b="0" i="0" u="none" strike="noStrike" dirty="0">
                          <a:effectLst/>
                          <a:latin typeface="Arial" panose="020B0604020202020204" pitchFamily="34" charset="0"/>
                        </a:rPr>
                        <a:t>FY21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4,718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4,849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5,179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4,609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3,924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5,141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4,777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4,516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5,168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5,200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5,211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5,868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59,160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6504048"/>
                  </a:ext>
                </a:extLst>
              </a:tr>
              <a:tr h="275812">
                <a:tc>
                  <a:txBody>
                    <a:bodyPr/>
                    <a:lstStyle/>
                    <a:p>
                      <a:pPr algn="ctr" fontAlgn="b"/>
                      <a:r>
                        <a:rPr lang="en-US" sz="1100" b="0" i="0" u="none" strike="noStrike">
                          <a:effectLst/>
                          <a:latin typeface="Arial" panose="020B0604020202020204" pitchFamily="34" charset="0"/>
                        </a:rPr>
                        <a:t>FY22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5,007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6,187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4,757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5,068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4,823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5,063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5,004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5,075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5,482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4,739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effectLst/>
                          <a:latin typeface="Arial" panose="020B0604020202020204" pitchFamily="34" charset="0"/>
                        </a:rPr>
                        <a:t>51,205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9504389"/>
                  </a:ext>
                </a:extLst>
              </a:tr>
            </a:tbl>
          </a:graphicData>
        </a:graphic>
      </p:graphicFrame>
      <p:graphicFrame>
        <p:nvGraphicFramePr>
          <p:cNvPr id="5" name="Chart 4">
            <a:extLst>
              <a:ext uri="{FF2B5EF4-FFF2-40B4-BE49-F238E27FC236}">
                <a16:creationId xmlns:a16="http://schemas.microsoft.com/office/drawing/2014/main" id="{01D4B832-0701-403E-B1B7-89C745DB853A}"/>
              </a:ext>
            </a:extLst>
          </p:cNvPr>
          <p:cNvGraphicFramePr>
            <a:graphicFrameLocks/>
          </p:cNvGraphicFramePr>
          <p:nvPr>
            <p:extLst>
              <p:ext uri="{D42A27DB-BD31-4B8C-83A1-F6EECF244321}">
                <p14:modId xmlns:p14="http://schemas.microsoft.com/office/powerpoint/2010/main" val="1359627736"/>
              </p:ext>
            </p:extLst>
          </p:nvPr>
        </p:nvGraphicFramePr>
        <p:xfrm>
          <a:off x="1081326" y="2405620"/>
          <a:ext cx="9909148" cy="417187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A016D48-26A8-4132-A2B3-9A2FA7A12747}"/>
              </a:ext>
            </a:extLst>
          </p:cNvPr>
          <p:cNvSpPr txBox="1"/>
          <p:nvPr/>
        </p:nvSpPr>
        <p:spPr>
          <a:xfrm>
            <a:off x="1162326" y="166689"/>
            <a:ext cx="9766300" cy="707886"/>
          </a:xfrm>
          <a:prstGeom prst="rect">
            <a:avLst/>
          </a:prstGeom>
          <a:noFill/>
        </p:spPr>
        <p:txBody>
          <a:bodyPr wrap="square">
            <a:spAutoFit/>
          </a:bodyPr>
          <a:lstStyle/>
          <a:p>
            <a:pPr algn="ctr"/>
            <a:r>
              <a:rPr lang="en-US" sz="2400" b="1" dirty="0">
                <a:solidFill>
                  <a:srgbClr val="000000"/>
                </a:solidFill>
              </a:rPr>
              <a:t>Building Permits Issued - Fiscal Year Comparison</a:t>
            </a:r>
            <a:br>
              <a:rPr lang="en-US" sz="2400" dirty="0"/>
            </a:br>
            <a:r>
              <a:rPr lang="en-US" sz="1600" b="1" dirty="0">
                <a:solidFill>
                  <a:srgbClr val="000000"/>
                </a:solidFill>
                <a:latin typeface="Arial" panose="020B0604020202020204" pitchFamily="34" charset="0"/>
                <a:cs typeface="Arial" panose="020B0604020202020204" pitchFamily="34" charset="0"/>
              </a:rPr>
              <a:t>Through April 2022</a:t>
            </a:r>
            <a:endParaRPr lang="en-US" sz="2400" dirty="0"/>
          </a:p>
        </p:txBody>
      </p:sp>
    </p:spTree>
    <p:extLst>
      <p:ext uri="{BB962C8B-B14F-4D97-AF65-F5344CB8AC3E}">
        <p14:creationId xmlns:p14="http://schemas.microsoft.com/office/powerpoint/2010/main" val="87401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A2734B3-5554-48BE-8BE8-837F7DDC64A2}"/>
              </a:ext>
            </a:extLst>
          </p:cNvPr>
          <p:cNvGraphicFramePr>
            <a:graphicFrameLocks noGrp="1"/>
          </p:cNvGraphicFramePr>
          <p:nvPr>
            <p:ph idx="1"/>
            <p:extLst>
              <p:ext uri="{D42A27DB-BD31-4B8C-83A1-F6EECF244321}">
                <p14:modId xmlns:p14="http://schemas.microsoft.com/office/powerpoint/2010/main" val="1078599457"/>
              </p:ext>
            </p:extLst>
          </p:nvPr>
        </p:nvGraphicFramePr>
        <p:xfrm>
          <a:off x="246188" y="266285"/>
          <a:ext cx="11676183" cy="63304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1120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E1DA7DE-425A-43CC-8F24-DC963E4A1747}"/>
              </a:ext>
            </a:extLst>
          </p:cNvPr>
          <p:cNvGraphicFramePr>
            <a:graphicFrameLocks noGrp="1"/>
          </p:cNvGraphicFramePr>
          <p:nvPr>
            <p:ph idx="1"/>
            <p:extLst>
              <p:ext uri="{D42A27DB-BD31-4B8C-83A1-F6EECF244321}">
                <p14:modId xmlns:p14="http://schemas.microsoft.com/office/powerpoint/2010/main" val="200467091"/>
              </p:ext>
            </p:extLst>
          </p:nvPr>
        </p:nvGraphicFramePr>
        <p:xfrm>
          <a:off x="905691" y="818612"/>
          <a:ext cx="10128065" cy="1615440"/>
        </p:xfrm>
        <a:graphic>
          <a:graphicData uri="http://schemas.openxmlformats.org/drawingml/2006/table">
            <a:tbl>
              <a:tblPr/>
              <a:tblGrid>
                <a:gridCol w="846208">
                  <a:extLst>
                    <a:ext uri="{9D8B030D-6E8A-4147-A177-3AD203B41FA5}">
                      <a16:colId xmlns:a16="http://schemas.microsoft.com/office/drawing/2014/main" val="3721517253"/>
                    </a:ext>
                  </a:extLst>
                </a:gridCol>
                <a:gridCol w="713989">
                  <a:extLst>
                    <a:ext uri="{9D8B030D-6E8A-4147-A177-3AD203B41FA5}">
                      <a16:colId xmlns:a16="http://schemas.microsoft.com/office/drawing/2014/main" val="1444591179"/>
                    </a:ext>
                  </a:extLst>
                </a:gridCol>
                <a:gridCol w="713989">
                  <a:extLst>
                    <a:ext uri="{9D8B030D-6E8A-4147-A177-3AD203B41FA5}">
                      <a16:colId xmlns:a16="http://schemas.microsoft.com/office/drawing/2014/main" val="3357191735"/>
                    </a:ext>
                  </a:extLst>
                </a:gridCol>
                <a:gridCol w="713989">
                  <a:extLst>
                    <a:ext uri="{9D8B030D-6E8A-4147-A177-3AD203B41FA5}">
                      <a16:colId xmlns:a16="http://schemas.microsoft.com/office/drawing/2014/main" val="1497783299"/>
                    </a:ext>
                  </a:extLst>
                </a:gridCol>
                <a:gridCol w="713989">
                  <a:extLst>
                    <a:ext uri="{9D8B030D-6E8A-4147-A177-3AD203B41FA5}">
                      <a16:colId xmlns:a16="http://schemas.microsoft.com/office/drawing/2014/main" val="1000700490"/>
                    </a:ext>
                  </a:extLst>
                </a:gridCol>
                <a:gridCol w="713989">
                  <a:extLst>
                    <a:ext uri="{9D8B030D-6E8A-4147-A177-3AD203B41FA5}">
                      <a16:colId xmlns:a16="http://schemas.microsoft.com/office/drawing/2014/main" val="1405817686"/>
                    </a:ext>
                  </a:extLst>
                </a:gridCol>
                <a:gridCol w="713989">
                  <a:extLst>
                    <a:ext uri="{9D8B030D-6E8A-4147-A177-3AD203B41FA5}">
                      <a16:colId xmlns:a16="http://schemas.microsoft.com/office/drawing/2014/main" val="601887066"/>
                    </a:ext>
                  </a:extLst>
                </a:gridCol>
                <a:gridCol w="713989">
                  <a:extLst>
                    <a:ext uri="{9D8B030D-6E8A-4147-A177-3AD203B41FA5}">
                      <a16:colId xmlns:a16="http://schemas.microsoft.com/office/drawing/2014/main" val="4031468306"/>
                    </a:ext>
                  </a:extLst>
                </a:gridCol>
                <a:gridCol w="713989">
                  <a:extLst>
                    <a:ext uri="{9D8B030D-6E8A-4147-A177-3AD203B41FA5}">
                      <a16:colId xmlns:a16="http://schemas.microsoft.com/office/drawing/2014/main" val="2431914926"/>
                    </a:ext>
                  </a:extLst>
                </a:gridCol>
                <a:gridCol w="713989">
                  <a:extLst>
                    <a:ext uri="{9D8B030D-6E8A-4147-A177-3AD203B41FA5}">
                      <a16:colId xmlns:a16="http://schemas.microsoft.com/office/drawing/2014/main" val="1089283551"/>
                    </a:ext>
                  </a:extLst>
                </a:gridCol>
                <a:gridCol w="713989">
                  <a:extLst>
                    <a:ext uri="{9D8B030D-6E8A-4147-A177-3AD203B41FA5}">
                      <a16:colId xmlns:a16="http://schemas.microsoft.com/office/drawing/2014/main" val="3726265367"/>
                    </a:ext>
                  </a:extLst>
                </a:gridCol>
                <a:gridCol w="713989">
                  <a:extLst>
                    <a:ext uri="{9D8B030D-6E8A-4147-A177-3AD203B41FA5}">
                      <a16:colId xmlns:a16="http://schemas.microsoft.com/office/drawing/2014/main" val="2838185665"/>
                    </a:ext>
                  </a:extLst>
                </a:gridCol>
                <a:gridCol w="713989">
                  <a:extLst>
                    <a:ext uri="{9D8B030D-6E8A-4147-A177-3AD203B41FA5}">
                      <a16:colId xmlns:a16="http://schemas.microsoft.com/office/drawing/2014/main" val="3124338754"/>
                    </a:ext>
                  </a:extLst>
                </a:gridCol>
                <a:gridCol w="713989">
                  <a:extLst>
                    <a:ext uri="{9D8B030D-6E8A-4147-A177-3AD203B41FA5}">
                      <a16:colId xmlns:a16="http://schemas.microsoft.com/office/drawing/2014/main" val="1762442317"/>
                    </a:ext>
                  </a:extLst>
                </a:gridCol>
              </a:tblGrid>
              <a:tr h="223332">
                <a:tc>
                  <a:txBody>
                    <a:bodyPr/>
                    <a:lstStyle/>
                    <a:p>
                      <a:pPr algn="l" fontAlgn="b"/>
                      <a:r>
                        <a:rPr lang="en-US" sz="1100" b="0" i="0" u="none" strike="noStrike">
                          <a:effectLst/>
                          <a:latin typeface="Arial" panose="020B060402020202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JUL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AUG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SEPT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OCT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NOV</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DEC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JAN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FEB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MAR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APR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MAY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JUN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YTD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950940"/>
                  </a:ext>
                </a:extLst>
              </a:tr>
              <a:tr h="275444">
                <a:tc>
                  <a:txBody>
                    <a:bodyPr/>
                    <a:lstStyle/>
                    <a:p>
                      <a:pPr algn="ctr" fontAlgn="b"/>
                      <a:r>
                        <a:rPr lang="en-US" sz="1100" b="0" i="0" u="none" strike="noStrike">
                          <a:effectLst/>
                          <a:latin typeface="Arial" panose="020B0604020202020204" pitchFamily="34" charset="0"/>
                        </a:rPr>
                        <a:t>FY18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22,626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26,980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26,459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25,020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22,778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27,768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22,870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21,398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24,830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23,942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25,426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24,443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294,540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5023442"/>
                  </a:ext>
                </a:extLst>
              </a:tr>
              <a:tr h="275444">
                <a:tc>
                  <a:txBody>
                    <a:bodyPr/>
                    <a:lstStyle/>
                    <a:p>
                      <a:pPr algn="ctr" fontAlgn="b"/>
                      <a:r>
                        <a:rPr lang="en-US" sz="1100" b="0" i="0" u="none" strike="noStrike">
                          <a:effectLst/>
                          <a:latin typeface="Arial" panose="020B0604020202020204" pitchFamily="34" charset="0"/>
                        </a:rPr>
                        <a:t>FY19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23,689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25,729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21,795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effectLst/>
                          <a:latin typeface="Arial" panose="020B0604020202020204" pitchFamily="34" charset="0"/>
                        </a:rPr>
                        <a:t>26,588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23,249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22,133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23,008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20,788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23,326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22,801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23,779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21,080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277,965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89940903"/>
                  </a:ext>
                </a:extLst>
              </a:tr>
              <a:tr h="275444">
                <a:tc>
                  <a:txBody>
                    <a:bodyPr/>
                    <a:lstStyle/>
                    <a:p>
                      <a:pPr algn="ctr" fontAlgn="b"/>
                      <a:r>
                        <a:rPr lang="en-US" sz="1100" b="0" i="0" u="none" strike="noStrike">
                          <a:effectLst/>
                          <a:latin typeface="Arial" panose="020B0604020202020204" pitchFamily="34" charset="0"/>
                        </a:rPr>
                        <a:t>FY20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22,187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21,963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20,661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23,024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18,050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18,977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20,933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19,986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20,557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19,241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16,963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19,664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242,206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0740534"/>
                  </a:ext>
                </a:extLst>
              </a:tr>
              <a:tr h="275444">
                <a:tc>
                  <a:txBody>
                    <a:bodyPr/>
                    <a:lstStyle/>
                    <a:p>
                      <a:pPr algn="ctr" fontAlgn="b"/>
                      <a:r>
                        <a:rPr lang="en-US" sz="1100" b="0" i="0" u="none" strike="noStrike">
                          <a:effectLst/>
                          <a:latin typeface="Arial" panose="020B0604020202020204" pitchFamily="34" charset="0"/>
                        </a:rPr>
                        <a:t>FY21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20,440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effectLst/>
                          <a:latin typeface="Arial" panose="020B0604020202020204" pitchFamily="34" charset="0"/>
                        </a:rPr>
                        <a:t>19,376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20,604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20,062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17,055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19,487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17,307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18,928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22,626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21,014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20,078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23,290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240,267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2085585"/>
                  </a:ext>
                </a:extLst>
              </a:tr>
              <a:tr h="290332">
                <a:tc>
                  <a:txBody>
                    <a:bodyPr/>
                    <a:lstStyle/>
                    <a:p>
                      <a:pPr algn="ctr" fontAlgn="b"/>
                      <a:r>
                        <a:rPr lang="en-US" sz="1100" b="0" i="0" u="none" strike="noStrike" dirty="0">
                          <a:effectLst/>
                          <a:latin typeface="Arial" panose="020B0604020202020204" pitchFamily="34" charset="0"/>
                        </a:rPr>
                        <a:t>FY22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    20,791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    21,925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    21,764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    20,779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    22,321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    21,774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    22,023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    22,316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    27,561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    23,712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effectLst/>
                          <a:latin typeface="Arial" panose="020B0604020202020204" pitchFamily="34" charset="0"/>
                        </a:rPr>
                        <a:t>224,966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463721"/>
                  </a:ext>
                </a:extLst>
              </a:tr>
            </a:tbl>
          </a:graphicData>
        </a:graphic>
      </p:graphicFrame>
      <p:sp>
        <p:nvSpPr>
          <p:cNvPr id="5" name="TextBox 4">
            <a:extLst>
              <a:ext uri="{FF2B5EF4-FFF2-40B4-BE49-F238E27FC236}">
                <a16:creationId xmlns:a16="http://schemas.microsoft.com/office/drawing/2014/main" id="{04653BC3-8328-4061-ACAA-53BBAE252CF2}"/>
              </a:ext>
            </a:extLst>
          </p:cNvPr>
          <p:cNvSpPr txBox="1"/>
          <p:nvPr/>
        </p:nvSpPr>
        <p:spPr>
          <a:xfrm>
            <a:off x="1305561" y="187899"/>
            <a:ext cx="9728199" cy="677237"/>
          </a:xfrm>
          <a:prstGeom prst="rect">
            <a:avLst/>
          </a:prstGeom>
          <a:noFill/>
        </p:spPr>
        <p:txBody>
          <a:bodyPr wrap="square">
            <a:spAutoFit/>
          </a:bodyPr>
          <a:lstStyle/>
          <a:p>
            <a:pPr algn="ctr"/>
            <a:r>
              <a:rPr lang="en-US" sz="2400" b="1" dirty="0">
                <a:solidFill>
                  <a:srgbClr val="000000"/>
                </a:solidFill>
              </a:rPr>
              <a:t>Building Completed Inspections- Fiscal Year Comparison</a:t>
            </a:r>
            <a:br>
              <a:rPr lang="en-US" sz="2400" dirty="0"/>
            </a:br>
            <a:r>
              <a:rPr lang="en-US" sz="1401" b="1" dirty="0">
                <a:solidFill>
                  <a:srgbClr val="000000"/>
                </a:solidFill>
                <a:latin typeface="Arial" panose="020B0604020202020204" pitchFamily="34" charset="0"/>
                <a:cs typeface="Arial" panose="020B0604020202020204" pitchFamily="34" charset="0"/>
              </a:rPr>
              <a:t>Through April 2022</a:t>
            </a:r>
            <a:endParaRPr lang="en-US" sz="2400" dirty="0"/>
          </a:p>
        </p:txBody>
      </p:sp>
      <p:graphicFrame>
        <p:nvGraphicFramePr>
          <p:cNvPr id="7" name="Chart 6">
            <a:extLst>
              <a:ext uri="{FF2B5EF4-FFF2-40B4-BE49-F238E27FC236}">
                <a16:creationId xmlns:a16="http://schemas.microsoft.com/office/drawing/2014/main" id="{09454721-545B-4B27-AB26-B822B68F1369}"/>
              </a:ext>
            </a:extLst>
          </p:cNvPr>
          <p:cNvGraphicFramePr>
            <a:graphicFrameLocks/>
          </p:cNvGraphicFramePr>
          <p:nvPr>
            <p:extLst>
              <p:ext uri="{D42A27DB-BD31-4B8C-83A1-F6EECF244321}">
                <p14:modId xmlns:p14="http://schemas.microsoft.com/office/powerpoint/2010/main" val="922303669"/>
              </p:ext>
            </p:extLst>
          </p:nvPr>
        </p:nvGraphicFramePr>
        <p:xfrm>
          <a:off x="905691" y="2481947"/>
          <a:ext cx="10128064" cy="41017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0534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0FE6F2F-0F49-4DB8-95CB-6FDCBB823969}"/>
              </a:ext>
            </a:extLst>
          </p:cNvPr>
          <p:cNvGraphicFramePr>
            <a:graphicFrameLocks noGrp="1"/>
          </p:cNvGraphicFramePr>
          <p:nvPr>
            <p:ph idx="1"/>
            <p:extLst>
              <p:ext uri="{D42A27DB-BD31-4B8C-83A1-F6EECF244321}">
                <p14:modId xmlns:p14="http://schemas.microsoft.com/office/powerpoint/2010/main" val="3554776490"/>
              </p:ext>
            </p:extLst>
          </p:nvPr>
        </p:nvGraphicFramePr>
        <p:xfrm>
          <a:off x="306475" y="291402"/>
          <a:ext cx="11605845" cy="62902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2037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508DF1F-E0B5-4CBB-89A3-5EA2536F4354}"/>
              </a:ext>
            </a:extLst>
          </p:cNvPr>
          <p:cNvGraphicFramePr>
            <a:graphicFrameLocks noGrp="1"/>
          </p:cNvGraphicFramePr>
          <p:nvPr>
            <p:ph idx="1"/>
            <p:extLst>
              <p:ext uri="{D42A27DB-BD31-4B8C-83A1-F6EECF244321}">
                <p14:modId xmlns:p14="http://schemas.microsoft.com/office/powerpoint/2010/main" val="445439375"/>
              </p:ext>
            </p:extLst>
          </p:nvPr>
        </p:nvGraphicFramePr>
        <p:xfrm>
          <a:off x="276331" y="286378"/>
          <a:ext cx="11620917" cy="62902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8201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AC8464-B2F6-45AC-B662-CF4C85EDEF68}"/>
              </a:ext>
            </a:extLst>
          </p:cNvPr>
          <p:cNvSpPr txBox="1"/>
          <p:nvPr/>
        </p:nvSpPr>
        <p:spPr>
          <a:xfrm>
            <a:off x="3081042" y="422837"/>
            <a:ext cx="6095289" cy="646587"/>
          </a:xfrm>
          <a:prstGeom prst="rect">
            <a:avLst/>
          </a:prstGeom>
          <a:noFill/>
        </p:spPr>
        <p:txBody>
          <a:bodyPr wrap="square">
            <a:spAutoFit/>
          </a:bodyPr>
          <a:lstStyle/>
          <a:p>
            <a:pPr algn="ctr" rtl="0">
              <a:defRPr sz="1800" b="1" i="0" u="none" strike="noStrike" kern="1200" baseline="0">
                <a:solidFill>
                  <a:srgbClr val="000000"/>
                </a:solidFill>
                <a:latin typeface="Calibri"/>
                <a:ea typeface="Calibri"/>
                <a:cs typeface="Calibri"/>
              </a:defRPr>
            </a:pPr>
            <a:r>
              <a:rPr lang="en-US" sz="1801" dirty="0"/>
              <a:t>BUILDING INSPECTOR ACTIVITY</a:t>
            </a:r>
          </a:p>
          <a:p>
            <a:pPr algn="ctr" rtl="0">
              <a:defRPr sz="1800" b="1" i="0" u="none" strike="noStrike" kern="1200" baseline="0">
                <a:solidFill>
                  <a:srgbClr val="000000"/>
                </a:solidFill>
                <a:latin typeface="Calibri"/>
                <a:ea typeface="Calibri"/>
                <a:cs typeface="Calibri"/>
              </a:defRPr>
            </a:pPr>
            <a:r>
              <a:rPr lang="en-US" sz="1801" dirty="0"/>
              <a:t>Rollover Data by Fiscal Year</a:t>
            </a:r>
          </a:p>
        </p:txBody>
      </p:sp>
      <p:graphicFrame>
        <p:nvGraphicFramePr>
          <p:cNvPr id="10" name="Chart 9">
            <a:extLst>
              <a:ext uri="{FF2B5EF4-FFF2-40B4-BE49-F238E27FC236}">
                <a16:creationId xmlns:a16="http://schemas.microsoft.com/office/drawing/2014/main" id="{332E85F6-12AD-4671-A546-A0689EFF0444}"/>
              </a:ext>
            </a:extLst>
          </p:cNvPr>
          <p:cNvGraphicFramePr>
            <a:graphicFrameLocks/>
          </p:cNvGraphicFramePr>
          <p:nvPr/>
        </p:nvGraphicFramePr>
        <p:xfrm>
          <a:off x="-527867" y="3729318"/>
          <a:ext cx="4219627" cy="30658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D68E33F0-0F98-47A0-9D98-F936603F8228}"/>
              </a:ext>
            </a:extLst>
          </p:cNvPr>
          <p:cNvGraphicFramePr>
            <a:graphicFrameLocks/>
          </p:cNvGraphicFramePr>
          <p:nvPr/>
        </p:nvGraphicFramePr>
        <p:xfrm>
          <a:off x="-527867" y="3454093"/>
          <a:ext cx="3494301" cy="27811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84409F4E-AB7A-4C60-A71E-06E87EF64869}"/>
              </a:ext>
            </a:extLst>
          </p:cNvPr>
          <p:cNvGraphicFramePr>
            <a:graphicFrameLocks/>
          </p:cNvGraphicFramePr>
          <p:nvPr/>
        </p:nvGraphicFramePr>
        <p:xfrm>
          <a:off x="1890949" y="3490916"/>
          <a:ext cx="2987054" cy="27811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6D792448-B6B9-455F-8BFD-217DDA284F04}"/>
              </a:ext>
            </a:extLst>
          </p:cNvPr>
          <p:cNvGraphicFramePr>
            <a:graphicFrameLocks/>
          </p:cNvGraphicFramePr>
          <p:nvPr/>
        </p:nvGraphicFramePr>
        <p:xfrm>
          <a:off x="4140259" y="3429000"/>
          <a:ext cx="2951582" cy="2843093"/>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3">
            <a:extLst>
              <a:ext uri="{FF2B5EF4-FFF2-40B4-BE49-F238E27FC236}">
                <a16:creationId xmlns:a16="http://schemas.microsoft.com/office/drawing/2014/main" id="{E6240386-991B-4DD5-9C98-8425CFAB5121}"/>
              </a:ext>
            </a:extLst>
          </p:cNvPr>
          <p:cNvSpPr txBox="1"/>
          <p:nvPr/>
        </p:nvSpPr>
        <p:spPr>
          <a:xfrm>
            <a:off x="6159168" y="4175341"/>
            <a:ext cx="603250" cy="4048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AB739DC5-901A-410E-90BD-D8B8D4D2E39E}" type="TxLink">
              <a:rPr lang="en-US" sz="1001" b="1">
                <a:solidFill>
                  <a:srgbClr val="000000"/>
                </a:solidFill>
                <a:latin typeface="Arial"/>
                <a:cs typeface="Arial"/>
              </a:rPr>
              <a:pPr/>
              <a:t>1.40%</a:t>
            </a:fld>
            <a:endParaRPr lang="en-US" sz="1001" b="1" dirty="0"/>
          </a:p>
        </p:txBody>
      </p:sp>
      <p:graphicFrame>
        <p:nvGraphicFramePr>
          <p:cNvPr id="22" name="Chart 21">
            <a:extLst>
              <a:ext uri="{FF2B5EF4-FFF2-40B4-BE49-F238E27FC236}">
                <a16:creationId xmlns:a16="http://schemas.microsoft.com/office/drawing/2014/main" id="{B265AD34-D4D0-4B07-A049-0A8B7657D6EB}"/>
              </a:ext>
            </a:extLst>
          </p:cNvPr>
          <p:cNvGraphicFramePr>
            <a:graphicFrameLocks/>
          </p:cNvGraphicFramePr>
          <p:nvPr/>
        </p:nvGraphicFramePr>
        <p:xfrm>
          <a:off x="5780883" y="3413638"/>
          <a:ext cx="4372222" cy="28620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22">
            <a:extLst>
              <a:ext uri="{FF2B5EF4-FFF2-40B4-BE49-F238E27FC236}">
                <a16:creationId xmlns:a16="http://schemas.microsoft.com/office/drawing/2014/main" id="{F8E2D0A9-D970-4630-9BD4-3F3D2360E084}"/>
              </a:ext>
            </a:extLst>
          </p:cNvPr>
          <p:cNvGraphicFramePr>
            <a:graphicFrameLocks/>
          </p:cNvGraphicFramePr>
          <p:nvPr/>
        </p:nvGraphicFramePr>
        <p:xfrm>
          <a:off x="7952790" y="3401682"/>
          <a:ext cx="4807280" cy="284309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Table 11">
            <a:extLst>
              <a:ext uri="{FF2B5EF4-FFF2-40B4-BE49-F238E27FC236}">
                <a16:creationId xmlns:a16="http://schemas.microsoft.com/office/drawing/2014/main" id="{257388BC-A350-4583-A021-313AACC5B209}"/>
              </a:ext>
            </a:extLst>
          </p:cNvPr>
          <p:cNvGraphicFramePr>
            <a:graphicFrameLocks noGrp="1"/>
          </p:cNvGraphicFramePr>
          <p:nvPr>
            <p:extLst>
              <p:ext uri="{D42A27DB-BD31-4B8C-83A1-F6EECF244321}">
                <p14:modId xmlns:p14="http://schemas.microsoft.com/office/powerpoint/2010/main" val="4058988165"/>
              </p:ext>
            </p:extLst>
          </p:nvPr>
        </p:nvGraphicFramePr>
        <p:xfrm>
          <a:off x="3949370" y="1552278"/>
          <a:ext cx="4419600" cy="590551"/>
        </p:xfrm>
        <a:graphic>
          <a:graphicData uri="http://schemas.openxmlformats.org/drawingml/2006/table">
            <a:tbl>
              <a:tblPr/>
              <a:tblGrid>
                <a:gridCol w="1181100">
                  <a:extLst>
                    <a:ext uri="{9D8B030D-6E8A-4147-A177-3AD203B41FA5}">
                      <a16:colId xmlns:a16="http://schemas.microsoft.com/office/drawing/2014/main" val="3368917018"/>
                    </a:ext>
                  </a:extLst>
                </a:gridCol>
                <a:gridCol w="647700">
                  <a:extLst>
                    <a:ext uri="{9D8B030D-6E8A-4147-A177-3AD203B41FA5}">
                      <a16:colId xmlns:a16="http://schemas.microsoft.com/office/drawing/2014/main" val="2344858072"/>
                    </a:ext>
                  </a:extLst>
                </a:gridCol>
                <a:gridCol w="647700">
                  <a:extLst>
                    <a:ext uri="{9D8B030D-6E8A-4147-A177-3AD203B41FA5}">
                      <a16:colId xmlns:a16="http://schemas.microsoft.com/office/drawing/2014/main" val="3983399288"/>
                    </a:ext>
                  </a:extLst>
                </a:gridCol>
                <a:gridCol w="647700">
                  <a:extLst>
                    <a:ext uri="{9D8B030D-6E8A-4147-A177-3AD203B41FA5}">
                      <a16:colId xmlns:a16="http://schemas.microsoft.com/office/drawing/2014/main" val="949130818"/>
                    </a:ext>
                  </a:extLst>
                </a:gridCol>
                <a:gridCol w="647700">
                  <a:extLst>
                    <a:ext uri="{9D8B030D-6E8A-4147-A177-3AD203B41FA5}">
                      <a16:colId xmlns:a16="http://schemas.microsoft.com/office/drawing/2014/main" val="93881513"/>
                    </a:ext>
                  </a:extLst>
                </a:gridCol>
                <a:gridCol w="647700">
                  <a:extLst>
                    <a:ext uri="{9D8B030D-6E8A-4147-A177-3AD203B41FA5}">
                      <a16:colId xmlns:a16="http://schemas.microsoft.com/office/drawing/2014/main" val="1431231256"/>
                    </a:ext>
                  </a:extLst>
                </a:gridCol>
              </a:tblGrid>
              <a:tr h="361950">
                <a:tc>
                  <a:txBody>
                    <a:bodyPr/>
                    <a:lstStyle/>
                    <a:p>
                      <a:pPr algn="ctr" fontAlgn="b"/>
                      <a:r>
                        <a:rPr lang="en-US" sz="1100" b="0" i="0" u="none" strike="noStrike">
                          <a:effectLst/>
                          <a:latin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dirty="0">
                          <a:effectLst/>
                          <a:latin typeface="Arial" panose="020B0604020202020204" pitchFamily="34" charset="0"/>
                        </a:rPr>
                        <a:t>FY18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effectLst/>
                          <a:latin typeface="Arial" panose="020B0604020202020204" pitchFamily="34" charset="0"/>
                        </a:rPr>
                        <a:t>FY19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effectLst/>
                          <a:latin typeface="Arial" panose="020B0604020202020204" pitchFamily="34" charset="0"/>
                        </a:rPr>
                        <a:t>FY20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effectLst/>
                          <a:latin typeface="Arial" panose="020B0604020202020204" pitchFamily="34" charset="0"/>
                        </a:rPr>
                        <a:t>FY21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effectLst/>
                          <a:latin typeface="Arial" panose="020B0604020202020204" pitchFamily="34" charset="0"/>
                        </a:rPr>
                        <a:t>FY22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2739250"/>
                  </a:ext>
                </a:extLst>
              </a:tr>
              <a:tr h="228601">
                <a:tc>
                  <a:txBody>
                    <a:bodyPr/>
                    <a:lstStyle/>
                    <a:p>
                      <a:pPr algn="l" fontAlgn="b"/>
                      <a:r>
                        <a:rPr lang="en-US" sz="1100" b="1" i="0" u="none" strike="noStrike">
                          <a:effectLst/>
                          <a:latin typeface="Arial" panose="020B0604020202020204" pitchFamily="34" charset="0"/>
                        </a:rPr>
                        <a:t>Rollover Data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effectLst/>
                          <a:latin typeface="Arial" panose="020B0604020202020204" pitchFamily="34" charset="0"/>
                        </a:rPr>
                        <a:t>2.02%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effectLst/>
                          <a:latin typeface="Arial" panose="020B0604020202020204" pitchFamily="34" charset="0"/>
                        </a:rPr>
                        <a:t>1.63%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effectLst/>
                          <a:latin typeface="Arial" panose="020B0604020202020204" pitchFamily="34" charset="0"/>
                        </a:rPr>
                        <a:t>1.40%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effectLst/>
                          <a:latin typeface="Arial" panose="020B0604020202020204" pitchFamily="34" charset="0"/>
                        </a:rPr>
                        <a:t>3.36%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dirty="0">
                          <a:effectLst/>
                          <a:latin typeface="Arial" panose="020B0604020202020204" pitchFamily="34" charset="0"/>
                        </a:rPr>
                        <a:t>3.34%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8495071"/>
                  </a:ext>
                </a:extLst>
              </a:tr>
            </a:tbl>
          </a:graphicData>
        </a:graphic>
      </p:graphicFrame>
      <p:graphicFrame>
        <p:nvGraphicFramePr>
          <p:cNvPr id="14" name="Chart 13">
            <a:extLst>
              <a:ext uri="{FF2B5EF4-FFF2-40B4-BE49-F238E27FC236}">
                <a16:creationId xmlns:a16="http://schemas.microsoft.com/office/drawing/2014/main" id="{3582AC6E-1E8F-44D4-9A53-7B928EAAB63D}"/>
              </a:ext>
            </a:extLst>
          </p:cNvPr>
          <p:cNvGraphicFramePr>
            <a:graphicFrameLocks/>
          </p:cNvGraphicFramePr>
          <p:nvPr>
            <p:extLst>
              <p:ext uri="{D42A27DB-BD31-4B8C-83A1-F6EECF244321}">
                <p14:modId xmlns:p14="http://schemas.microsoft.com/office/powerpoint/2010/main" val="4207232964"/>
              </p:ext>
            </p:extLst>
          </p:nvPr>
        </p:nvGraphicFramePr>
        <p:xfrm>
          <a:off x="8149596" y="3463589"/>
          <a:ext cx="4763588" cy="2824092"/>
        </p:xfrm>
        <a:graphic>
          <a:graphicData uri="http://schemas.openxmlformats.org/drawingml/2006/chart">
            <c:chart xmlns:c="http://schemas.openxmlformats.org/drawingml/2006/chart" xmlns:r="http://schemas.openxmlformats.org/officeDocument/2006/relationships" r:id="rId8"/>
          </a:graphicData>
        </a:graphic>
      </p:graphicFrame>
      <p:sp>
        <p:nvSpPr>
          <p:cNvPr id="15" name="TextBox 15">
            <a:extLst>
              <a:ext uri="{FF2B5EF4-FFF2-40B4-BE49-F238E27FC236}">
                <a16:creationId xmlns:a16="http://schemas.microsoft.com/office/drawing/2014/main" id="{D250CFE5-843E-4928-A52E-4F5A3D0E6211}"/>
              </a:ext>
            </a:extLst>
          </p:cNvPr>
          <p:cNvSpPr txBox="1"/>
          <p:nvPr/>
        </p:nvSpPr>
        <p:spPr>
          <a:xfrm>
            <a:off x="11129466" y="4257724"/>
            <a:ext cx="984251" cy="3810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D7EA812B-B293-4CE8-93A0-576A072FA3B4}" type="TxLink">
              <a:rPr lang="en-US" b="1">
                <a:solidFill>
                  <a:srgbClr val="000000"/>
                </a:solidFill>
                <a:latin typeface="Arial"/>
                <a:cs typeface="Arial"/>
              </a:rPr>
              <a:pPr/>
              <a:t>3.34%</a:t>
            </a:fld>
            <a:endParaRPr lang="en-US" b="1" dirty="0"/>
          </a:p>
        </p:txBody>
      </p:sp>
    </p:spTree>
    <p:extLst>
      <p:ext uri="{BB962C8B-B14F-4D97-AF65-F5344CB8AC3E}">
        <p14:creationId xmlns:p14="http://schemas.microsoft.com/office/powerpoint/2010/main" val="1240403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1" dirty="0"/>
              <a:t>Staffing update</a:t>
            </a:r>
          </a:p>
        </p:txBody>
      </p:sp>
    </p:spTree>
    <p:extLst>
      <p:ext uri="{BB962C8B-B14F-4D97-AF65-F5344CB8AC3E}">
        <p14:creationId xmlns:p14="http://schemas.microsoft.com/office/powerpoint/2010/main" val="30718773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5A26-535B-414F-85A7-47AD623AC3F7}"/>
              </a:ext>
            </a:extLst>
          </p:cNvPr>
          <p:cNvSpPr>
            <a:spLocks noGrp="1"/>
          </p:cNvSpPr>
          <p:nvPr>
            <p:ph type="title"/>
          </p:nvPr>
        </p:nvSpPr>
        <p:spPr>
          <a:xfrm>
            <a:off x="228601" y="227557"/>
            <a:ext cx="9875520" cy="1356360"/>
          </a:xfrm>
        </p:spPr>
        <p:txBody>
          <a:bodyPr/>
          <a:lstStyle/>
          <a:p>
            <a:r>
              <a:rPr lang="en-US" dirty="0">
                <a:solidFill>
                  <a:schemeClr val="tx1"/>
                </a:solidFill>
              </a:rPr>
              <a:t>Staffing Updates</a:t>
            </a:r>
          </a:p>
        </p:txBody>
      </p:sp>
      <p:graphicFrame>
        <p:nvGraphicFramePr>
          <p:cNvPr id="5" name="Content Placeholder 4">
            <a:extLst>
              <a:ext uri="{FF2B5EF4-FFF2-40B4-BE49-F238E27FC236}">
                <a16:creationId xmlns:a16="http://schemas.microsoft.com/office/drawing/2014/main" id="{DDD7741E-F429-4ECC-BAFE-1518A6524EF2}"/>
              </a:ext>
            </a:extLst>
          </p:cNvPr>
          <p:cNvGraphicFramePr>
            <a:graphicFrameLocks noGrp="1"/>
          </p:cNvGraphicFramePr>
          <p:nvPr>
            <p:ph idx="1"/>
            <p:extLst>
              <p:ext uri="{D42A27DB-BD31-4B8C-83A1-F6EECF244321}">
                <p14:modId xmlns:p14="http://schemas.microsoft.com/office/powerpoint/2010/main" val="2730382152"/>
              </p:ext>
            </p:extLst>
          </p:nvPr>
        </p:nvGraphicFramePr>
        <p:xfrm>
          <a:off x="2668043" y="1935271"/>
          <a:ext cx="7033364" cy="4265112"/>
        </p:xfrm>
        <a:graphic>
          <a:graphicData uri="http://schemas.openxmlformats.org/drawingml/2006/table">
            <a:tbl>
              <a:tblPr firstRow="1" firstCol="1" bandRow="1"/>
              <a:tblGrid>
                <a:gridCol w="3003227">
                  <a:extLst>
                    <a:ext uri="{9D8B030D-6E8A-4147-A177-3AD203B41FA5}">
                      <a16:colId xmlns:a16="http://schemas.microsoft.com/office/drawing/2014/main" val="4008893520"/>
                    </a:ext>
                  </a:extLst>
                </a:gridCol>
                <a:gridCol w="1550053">
                  <a:extLst>
                    <a:ext uri="{9D8B030D-6E8A-4147-A177-3AD203B41FA5}">
                      <a16:colId xmlns:a16="http://schemas.microsoft.com/office/drawing/2014/main" val="3950347196"/>
                    </a:ext>
                  </a:extLst>
                </a:gridCol>
                <a:gridCol w="2480084">
                  <a:extLst>
                    <a:ext uri="{9D8B030D-6E8A-4147-A177-3AD203B41FA5}">
                      <a16:colId xmlns:a16="http://schemas.microsoft.com/office/drawing/2014/main" val="4141840637"/>
                    </a:ext>
                  </a:extLst>
                </a:gridCol>
              </a:tblGrid>
              <a:tr h="355426">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Building Permit Specialist 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11/29/2021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Nicole Cowens</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5498744"/>
                  </a:ext>
                </a:extLst>
              </a:tr>
              <a:tr h="355426">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Building Permit Specialist 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11/29/2021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Dani Elle Russo</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9547485"/>
                  </a:ext>
                </a:extLst>
              </a:tr>
              <a:tr h="355426">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Building Permit Specialist 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12/27/2021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Rosa Melo</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9697016"/>
                  </a:ext>
                </a:extLst>
              </a:tr>
              <a:tr h="355426">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 Inspector 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2/22/2022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James Hedges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6607931"/>
                  </a:ext>
                </a:extLst>
              </a:tr>
              <a:tr h="355426">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 Inspector 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5/2/2022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Travis Lewis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4813584"/>
                  </a:ext>
                </a:extLst>
              </a:tr>
              <a:tr h="355426">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 Permit Specialist 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3/21/2022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Ryan Watanabe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6519398"/>
                  </a:ext>
                </a:extLst>
              </a:tr>
              <a:tr h="355426">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Administrative Secretary</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3/7/2022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Cedrick Wilson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770826"/>
                  </a:ext>
                </a:extLst>
              </a:tr>
              <a:tr h="355426">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 Inspection Specialist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3/21/2022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Jessie Keller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567020"/>
                  </a:ext>
                </a:extLst>
              </a:tr>
              <a:tr h="355426">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 Inspector 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4/18/2022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Aaron Kemper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04193"/>
                  </a:ext>
                </a:extLst>
              </a:tr>
              <a:tr h="355426">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P/T Management Assistant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2/22/2022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Katie Bradley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3281594"/>
                  </a:ext>
                </a:extLst>
              </a:tr>
              <a:tr h="355426">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Senior Building Inspector</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5/16/2022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Doug Petty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373614"/>
                  </a:ext>
                </a:extLst>
              </a:tr>
              <a:tr h="355426">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P/T Management Assistant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4/18/2022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Ava Arroyo</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826757"/>
                  </a:ext>
                </a:extLst>
              </a:tr>
            </a:tbl>
          </a:graphicData>
        </a:graphic>
      </p:graphicFrame>
      <p:sp>
        <p:nvSpPr>
          <p:cNvPr id="6" name="TextBox 5">
            <a:extLst>
              <a:ext uri="{FF2B5EF4-FFF2-40B4-BE49-F238E27FC236}">
                <a16:creationId xmlns:a16="http://schemas.microsoft.com/office/drawing/2014/main" id="{FA8A62CD-75E6-4225-AB5E-3981AF510036}"/>
              </a:ext>
            </a:extLst>
          </p:cNvPr>
          <p:cNvSpPr txBox="1"/>
          <p:nvPr/>
        </p:nvSpPr>
        <p:spPr>
          <a:xfrm>
            <a:off x="4746320" y="1434230"/>
            <a:ext cx="2699359" cy="369332"/>
          </a:xfrm>
          <a:prstGeom prst="rect">
            <a:avLst/>
          </a:prstGeom>
          <a:noFill/>
        </p:spPr>
        <p:txBody>
          <a:bodyPr wrap="square" rtlCol="0">
            <a:spAutoFit/>
          </a:bodyPr>
          <a:lstStyle/>
          <a:p>
            <a:pPr algn="ctr"/>
            <a:r>
              <a:rPr lang="en-US" b="1" dirty="0"/>
              <a:t>New</a:t>
            </a:r>
            <a:r>
              <a:rPr lang="en-US" dirty="0"/>
              <a:t> </a:t>
            </a:r>
            <a:r>
              <a:rPr lang="en-US" b="1" dirty="0"/>
              <a:t>Hires</a:t>
            </a:r>
          </a:p>
        </p:txBody>
      </p:sp>
    </p:spTree>
    <p:extLst>
      <p:ext uri="{BB962C8B-B14F-4D97-AF65-F5344CB8AC3E}">
        <p14:creationId xmlns:p14="http://schemas.microsoft.com/office/powerpoint/2010/main" val="1536904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5A26-535B-414F-85A7-47AD623AC3F7}"/>
              </a:ext>
            </a:extLst>
          </p:cNvPr>
          <p:cNvSpPr>
            <a:spLocks noGrp="1"/>
          </p:cNvSpPr>
          <p:nvPr>
            <p:ph type="title"/>
          </p:nvPr>
        </p:nvSpPr>
        <p:spPr>
          <a:xfrm>
            <a:off x="228601" y="227557"/>
            <a:ext cx="9875520" cy="1356360"/>
          </a:xfrm>
        </p:spPr>
        <p:txBody>
          <a:bodyPr/>
          <a:lstStyle/>
          <a:p>
            <a:r>
              <a:rPr lang="en-US" dirty="0">
                <a:solidFill>
                  <a:schemeClr val="tx1"/>
                </a:solidFill>
              </a:rPr>
              <a:t>Staffing Updates</a:t>
            </a:r>
          </a:p>
        </p:txBody>
      </p:sp>
      <p:sp>
        <p:nvSpPr>
          <p:cNvPr id="6" name="TextBox 5">
            <a:extLst>
              <a:ext uri="{FF2B5EF4-FFF2-40B4-BE49-F238E27FC236}">
                <a16:creationId xmlns:a16="http://schemas.microsoft.com/office/drawing/2014/main" id="{FA8A62CD-75E6-4225-AB5E-3981AF510036}"/>
              </a:ext>
            </a:extLst>
          </p:cNvPr>
          <p:cNvSpPr txBox="1"/>
          <p:nvPr/>
        </p:nvSpPr>
        <p:spPr>
          <a:xfrm>
            <a:off x="4652375" y="1290181"/>
            <a:ext cx="2699359" cy="369332"/>
          </a:xfrm>
          <a:prstGeom prst="rect">
            <a:avLst/>
          </a:prstGeom>
          <a:noFill/>
        </p:spPr>
        <p:txBody>
          <a:bodyPr wrap="square" rtlCol="0">
            <a:spAutoFit/>
          </a:bodyPr>
          <a:lstStyle/>
          <a:p>
            <a:pPr algn="ctr"/>
            <a:r>
              <a:rPr lang="en-US" b="1" dirty="0"/>
              <a:t>Promotions</a:t>
            </a:r>
          </a:p>
        </p:txBody>
      </p:sp>
      <p:graphicFrame>
        <p:nvGraphicFramePr>
          <p:cNvPr id="7" name="Content Placeholder 6">
            <a:extLst>
              <a:ext uri="{FF2B5EF4-FFF2-40B4-BE49-F238E27FC236}">
                <a16:creationId xmlns:a16="http://schemas.microsoft.com/office/drawing/2014/main" id="{24396015-61A7-4EF0-9034-126491A20245}"/>
              </a:ext>
            </a:extLst>
          </p:cNvPr>
          <p:cNvGraphicFramePr>
            <a:graphicFrameLocks noGrp="1"/>
          </p:cNvGraphicFramePr>
          <p:nvPr>
            <p:ph idx="1"/>
            <p:extLst>
              <p:ext uri="{D42A27DB-BD31-4B8C-83A1-F6EECF244321}">
                <p14:modId xmlns:p14="http://schemas.microsoft.com/office/powerpoint/2010/main" val="3937196072"/>
              </p:ext>
            </p:extLst>
          </p:nvPr>
        </p:nvGraphicFramePr>
        <p:xfrm>
          <a:off x="3212925" y="1735974"/>
          <a:ext cx="5854123" cy="2176920"/>
        </p:xfrm>
        <a:graphic>
          <a:graphicData uri="http://schemas.openxmlformats.org/drawingml/2006/table">
            <a:tbl>
              <a:tblPr firstRow="1" firstCol="1" bandRow="1"/>
              <a:tblGrid>
                <a:gridCol w="2499694">
                  <a:extLst>
                    <a:ext uri="{9D8B030D-6E8A-4147-A177-3AD203B41FA5}">
                      <a16:colId xmlns:a16="http://schemas.microsoft.com/office/drawing/2014/main" val="2511619981"/>
                    </a:ext>
                  </a:extLst>
                </a:gridCol>
                <a:gridCol w="1290165">
                  <a:extLst>
                    <a:ext uri="{9D8B030D-6E8A-4147-A177-3AD203B41FA5}">
                      <a16:colId xmlns:a16="http://schemas.microsoft.com/office/drawing/2014/main" val="3866709585"/>
                    </a:ext>
                  </a:extLst>
                </a:gridCol>
                <a:gridCol w="2064264">
                  <a:extLst>
                    <a:ext uri="{9D8B030D-6E8A-4147-A177-3AD203B41FA5}">
                      <a16:colId xmlns:a16="http://schemas.microsoft.com/office/drawing/2014/main" val="2735934871"/>
                    </a:ext>
                  </a:extLst>
                </a:gridCol>
              </a:tblGrid>
              <a:tr h="272115">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Commercial Combination Inspector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11/29/2021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Glenn Weidman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427509"/>
                  </a:ext>
                </a:extLst>
              </a:tr>
              <a:tr h="272115">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Senior Building Inspector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12/13/2021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Ramon Carrillo</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30736"/>
                  </a:ext>
                </a:extLst>
              </a:tr>
              <a:tr h="272115">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Assistant Manager Plans Exam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2/22/2022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Mary Audrey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231696"/>
                  </a:ext>
                </a:extLst>
              </a:tr>
              <a:tr h="272115">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Commercial Combination Inspector</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2/22/2022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Michael Metz</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670959"/>
                  </a:ext>
                </a:extLst>
              </a:tr>
              <a:tr h="272115">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Director Development Services</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4/4/2022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James Gerren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97406"/>
                  </a:ext>
                </a:extLst>
              </a:tr>
              <a:tr h="272115">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Sr. Engineer/Architect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3/7/2022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Paul Simpson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1839267"/>
                  </a:ext>
                </a:extLst>
              </a:tr>
              <a:tr h="272115">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Senior Building Inspector</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5/16/2022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Steven Crofford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7980669"/>
                  </a:ext>
                </a:extLst>
              </a:tr>
              <a:tr h="272115">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Senior Engineer/Architect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5/16/2022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Belayhun Gebretsadik</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111765"/>
                  </a:ext>
                </a:extLst>
              </a:tr>
            </a:tbl>
          </a:graphicData>
        </a:graphic>
      </p:graphicFrame>
      <p:sp>
        <p:nvSpPr>
          <p:cNvPr id="8" name="TextBox 7">
            <a:extLst>
              <a:ext uri="{FF2B5EF4-FFF2-40B4-BE49-F238E27FC236}">
                <a16:creationId xmlns:a16="http://schemas.microsoft.com/office/drawing/2014/main" id="{BE761179-4D97-48DB-AE1E-E3118240BDF9}"/>
              </a:ext>
            </a:extLst>
          </p:cNvPr>
          <p:cNvSpPr txBox="1"/>
          <p:nvPr/>
        </p:nvSpPr>
        <p:spPr>
          <a:xfrm>
            <a:off x="3908121" y="4436302"/>
            <a:ext cx="4772415" cy="369332"/>
          </a:xfrm>
          <a:prstGeom prst="rect">
            <a:avLst/>
          </a:prstGeom>
          <a:noFill/>
        </p:spPr>
        <p:txBody>
          <a:bodyPr wrap="square" rtlCol="0">
            <a:spAutoFit/>
          </a:bodyPr>
          <a:lstStyle/>
          <a:p>
            <a:pPr algn="ctr"/>
            <a:r>
              <a:rPr lang="en-US" b="1" dirty="0"/>
              <a:t>Offers Made Pending Background Check</a:t>
            </a:r>
          </a:p>
        </p:txBody>
      </p:sp>
      <p:graphicFrame>
        <p:nvGraphicFramePr>
          <p:cNvPr id="9" name="Table 8">
            <a:extLst>
              <a:ext uri="{FF2B5EF4-FFF2-40B4-BE49-F238E27FC236}">
                <a16:creationId xmlns:a16="http://schemas.microsoft.com/office/drawing/2014/main" id="{970653BA-F900-4EFC-81D6-7E6D7BF4CBB8}"/>
              </a:ext>
            </a:extLst>
          </p:cNvPr>
          <p:cNvGraphicFramePr>
            <a:graphicFrameLocks noGrp="1"/>
          </p:cNvGraphicFramePr>
          <p:nvPr>
            <p:extLst>
              <p:ext uri="{D42A27DB-BD31-4B8C-83A1-F6EECF244321}">
                <p14:modId xmlns:p14="http://schemas.microsoft.com/office/powerpoint/2010/main" val="287780794"/>
              </p:ext>
            </p:extLst>
          </p:nvPr>
        </p:nvGraphicFramePr>
        <p:xfrm>
          <a:off x="3212926" y="4917773"/>
          <a:ext cx="5854122" cy="838200"/>
        </p:xfrm>
        <a:graphic>
          <a:graphicData uri="http://schemas.openxmlformats.org/drawingml/2006/table">
            <a:tbl>
              <a:tblPr firstRow="1" firstCol="1" bandRow="1"/>
              <a:tblGrid>
                <a:gridCol w="2527277">
                  <a:extLst>
                    <a:ext uri="{9D8B030D-6E8A-4147-A177-3AD203B41FA5}">
                      <a16:colId xmlns:a16="http://schemas.microsoft.com/office/drawing/2014/main" val="266446440"/>
                    </a:ext>
                  </a:extLst>
                </a:gridCol>
                <a:gridCol w="1229486">
                  <a:extLst>
                    <a:ext uri="{9D8B030D-6E8A-4147-A177-3AD203B41FA5}">
                      <a16:colId xmlns:a16="http://schemas.microsoft.com/office/drawing/2014/main" val="3730002603"/>
                    </a:ext>
                  </a:extLst>
                </a:gridCol>
                <a:gridCol w="2097359">
                  <a:extLst>
                    <a:ext uri="{9D8B030D-6E8A-4147-A177-3AD203B41FA5}">
                      <a16:colId xmlns:a16="http://schemas.microsoft.com/office/drawing/2014/main" val="303239897"/>
                    </a:ext>
                  </a:extLst>
                </a:gridCol>
              </a:tblGrid>
              <a:tr h="419100">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Building Inspector I</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Pending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Brian Forest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33820"/>
                  </a:ext>
                </a:extLst>
              </a:tr>
              <a:tr h="419100">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Part-Time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Pending</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Markus Gharibian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8991487"/>
                  </a:ext>
                </a:extLst>
              </a:tr>
            </a:tbl>
          </a:graphicData>
        </a:graphic>
      </p:graphicFrame>
    </p:spTree>
    <p:extLst>
      <p:ext uri="{BB962C8B-B14F-4D97-AF65-F5344CB8AC3E}">
        <p14:creationId xmlns:p14="http://schemas.microsoft.com/office/powerpoint/2010/main" val="28661263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5A26-535B-414F-85A7-47AD623AC3F7}"/>
              </a:ext>
            </a:extLst>
          </p:cNvPr>
          <p:cNvSpPr>
            <a:spLocks noGrp="1"/>
          </p:cNvSpPr>
          <p:nvPr>
            <p:ph type="title"/>
          </p:nvPr>
        </p:nvSpPr>
        <p:spPr>
          <a:xfrm>
            <a:off x="228601" y="227557"/>
            <a:ext cx="9875520" cy="1356360"/>
          </a:xfrm>
        </p:spPr>
        <p:txBody>
          <a:bodyPr/>
          <a:lstStyle/>
          <a:p>
            <a:r>
              <a:rPr lang="en-US" dirty="0">
                <a:solidFill>
                  <a:schemeClr val="tx1"/>
                </a:solidFill>
              </a:rPr>
              <a:t>Staffing Updates</a:t>
            </a:r>
          </a:p>
        </p:txBody>
      </p:sp>
      <p:sp>
        <p:nvSpPr>
          <p:cNvPr id="6" name="TextBox 5">
            <a:extLst>
              <a:ext uri="{FF2B5EF4-FFF2-40B4-BE49-F238E27FC236}">
                <a16:creationId xmlns:a16="http://schemas.microsoft.com/office/drawing/2014/main" id="{FA8A62CD-75E6-4225-AB5E-3981AF510036}"/>
              </a:ext>
            </a:extLst>
          </p:cNvPr>
          <p:cNvSpPr txBox="1"/>
          <p:nvPr/>
        </p:nvSpPr>
        <p:spPr>
          <a:xfrm>
            <a:off x="4746320" y="1214585"/>
            <a:ext cx="2699359" cy="369332"/>
          </a:xfrm>
          <a:prstGeom prst="rect">
            <a:avLst/>
          </a:prstGeom>
          <a:noFill/>
        </p:spPr>
        <p:txBody>
          <a:bodyPr wrap="square" rtlCol="0">
            <a:spAutoFit/>
          </a:bodyPr>
          <a:lstStyle/>
          <a:p>
            <a:pPr algn="ctr"/>
            <a:r>
              <a:rPr lang="en-US" b="1" dirty="0"/>
              <a:t>Positions in Recruitment</a:t>
            </a:r>
          </a:p>
        </p:txBody>
      </p:sp>
      <p:graphicFrame>
        <p:nvGraphicFramePr>
          <p:cNvPr id="7" name="Content Placeholder 6">
            <a:extLst>
              <a:ext uri="{FF2B5EF4-FFF2-40B4-BE49-F238E27FC236}">
                <a16:creationId xmlns:a16="http://schemas.microsoft.com/office/drawing/2014/main" id="{EC133B49-C3DC-4FFB-9507-A6992769E419}"/>
              </a:ext>
            </a:extLst>
          </p:cNvPr>
          <p:cNvGraphicFramePr>
            <a:graphicFrameLocks noGrp="1"/>
          </p:cNvGraphicFramePr>
          <p:nvPr>
            <p:ph idx="1"/>
            <p:extLst>
              <p:ext uri="{D42A27DB-BD31-4B8C-83A1-F6EECF244321}">
                <p14:modId xmlns:p14="http://schemas.microsoft.com/office/powerpoint/2010/main" val="1131177936"/>
              </p:ext>
            </p:extLst>
          </p:nvPr>
        </p:nvGraphicFramePr>
        <p:xfrm>
          <a:off x="3845489" y="1583917"/>
          <a:ext cx="4910203" cy="4855925"/>
        </p:xfrm>
        <a:graphic>
          <a:graphicData uri="http://schemas.openxmlformats.org/drawingml/2006/table">
            <a:tbl>
              <a:tblPr firstRow="1" firstCol="1" bandRow="1"/>
              <a:tblGrid>
                <a:gridCol w="1121361">
                  <a:extLst>
                    <a:ext uri="{9D8B030D-6E8A-4147-A177-3AD203B41FA5}">
                      <a16:colId xmlns:a16="http://schemas.microsoft.com/office/drawing/2014/main" val="1471214614"/>
                    </a:ext>
                  </a:extLst>
                </a:gridCol>
                <a:gridCol w="3788842">
                  <a:extLst>
                    <a:ext uri="{9D8B030D-6E8A-4147-A177-3AD203B41FA5}">
                      <a16:colId xmlns:a16="http://schemas.microsoft.com/office/drawing/2014/main" val="2830719166"/>
                    </a:ext>
                  </a:extLst>
                </a:gridCol>
              </a:tblGrid>
              <a:tr h="255575">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10007541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Sr. Office Specialist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719575"/>
                  </a:ext>
                </a:extLst>
              </a:tr>
              <a:tr h="255575">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10007784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Associate Engineer</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7955123"/>
                  </a:ext>
                </a:extLst>
              </a:tr>
              <a:tr h="255575">
                <a:tc>
                  <a:txBody>
                    <a:bodyPr/>
                    <a:lstStyle/>
                    <a:p>
                      <a:pPr marL="0" marR="0" indent="12700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10007549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Associate Engineer</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5649088"/>
                  </a:ext>
                </a:extLst>
              </a:tr>
              <a:tr h="255575">
                <a:tc>
                  <a:txBody>
                    <a:bodyPr/>
                    <a:lstStyle/>
                    <a:p>
                      <a:pPr marL="0" marR="0" indent="12700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10007876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Associate Engineer</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410306"/>
                  </a:ext>
                </a:extLst>
              </a:tr>
              <a:tr h="255575">
                <a:tc>
                  <a:txBody>
                    <a:bodyPr/>
                    <a:lstStyle/>
                    <a:p>
                      <a:pPr marL="0" marR="0" indent="12700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10007775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 Inspector I/II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1943103"/>
                  </a:ext>
                </a:extLst>
              </a:tr>
              <a:tr h="255575">
                <a:tc>
                  <a:txBody>
                    <a:bodyPr/>
                    <a:lstStyle/>
                    <a:p>
                      <a:pPr marL="0" marR="0" indent="12700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10007762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 Inspector I/II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928392"/>
                  </a:ext>
                </a:extLst>
              </a:tr>
              <a:tr h="255575">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10040723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 Plan Exam. Specialist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3320338"/>
                  </a:ext>
                </a:extLst>
              </a:tr>
              <a:tr h="255575">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10037992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 Plan Exam. Specialist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9998448"/>
                  </a:ext>
                </a:extLst>
              </a:tr>
              <a:tr h="255575">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10036962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 Plan Exam. Specialist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1671095"/>
                  </a:ext>
                </a:extLst>
              </a:tr>
              <a:tr h="255575">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10037153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 Plan Exam. Specialist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8467227"/>
                  </a:ext>
                </a:extLst>
              </a:tr>
              <a:tr h="255575">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10007694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Fire Protection Engineer</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188401"/>
                  </a:ext>
                </a:extLst>
              </a:tr>
              <a:tr h="255575">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10007701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Manager Engineering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536522"/>
                  </a:ext>
                </a:extLst>
              </a:tr>
              <a:tr h="255575">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10007780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Sr. Building Inspector</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5560173"/>
                  </a:ext>
                </a:extLst>
              </a:tr>
              <a:tr h="255575">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10007663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Sr. Building Inspector</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699768"/>
                  </a:ext>
                </a:extLst>
              </a:tr>
              <a:tr h="255575">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10007770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Sr. Building Inspector</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2981109"/>
                  </a:ext>
                </a:extLst>
              </a:tr>
              <a:tr h="255575">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10007856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Sr. Engineer/Architect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128874"/>
                  </a:ext>
                </a:extLst>
              </a:tr>
              <a:tr h="255575">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10008964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Records Technician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6152901"/>
                  </a:ext>
                </a:extLst>
              </a:tr>
              <a:tr h="255575">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10007611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Records Technician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4686577"/>
                  </a:ext>
                </a:extLst>
              </a:tr>
              <a:tr h="255575">
                <a:tc>
                  <a:txBody>
                    <a:bodyPr/>
                    <a:lstStyle/>
                    <a:p>
                      <a:pPr marL="0" marR="0" indent="12700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10050098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Sr. Management Analyst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4861901"/>
                  </a:ext>
                </a:extLst>
              </a:tr>
            </a:tbl>
          </a:graphicData>
        </a:graphic>
      </p:graphicFrame>
    </p:spTree>
    <p:extLst>
      <p:ext uri="{BB962C8B-B14F-4D97-AF65-F5344CB8AC3E}">
        <p14:creationId xmlns:p14="http://schemas.microsoft.com/office/powerpoint/2010/main" val="1462210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524" y="2271789"/>
            <a:ext cx="9966960" cy="2926080"/>
          </a:xfrm>
        </p:spPr>
        <p:txBody>
          <a:bodyPr>
            <a:normAutofit/>
          </a:bodyPr>
          <a:lstStyle/>
          <a:p>
            <a:r>
              <a:rPr lang="en-US" sz="5401" dirty="0"/>
              <a:t>Financial update</a:t>
            </a:r>
            <a:br>
              <a:rPr lang="en-US" sz="5401" dirty="0"/>
            </a:br>
            <a:br>
              <a:rPr lang="en-US" sz="5401" dirty="0"/>
            </a:br>
            <a:endParaRPr lang="en-US" sz="5401" dirty="0"/>
          </a:p>
        </p:txBody>
      </p:sp>
    </p:spTree>
    <p:extLst>
      <p:ext uri="{BB962C8B-B14F-4D97-AF65-F5344CB8AC3E}">
        <p14:creationId xmlns:p14="http://schemas.microsoft.com/office/powerpoint/2010/main" val="1231010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5A26-535B-414F-85A7-47AD623AC3F7}"/>
              </a:ext>
            </a:extLst>
          </p:cNvPr>
          <p:cNvSpPr>
            <a:spLocks noGrp="1"/>
          </p:cNvSpPr>
          <p:nvPr>
            <p:ph type="title"/>
          </p:nvPr>
        </p:nvSpPr>
        <p:spPr>
          <a:xfrm>
            <a:off x="228601" y="227557"/>
            <a:ext cx="9875520" cy="1356360"/>
          </a:xfrm>
        </p:spPr>
        <p:txBody>
          <a:bodyPr/>
          <a:lstStyle/>
          <a:p>
            <a:r>
              <a:rPr lang="en-US" dirty="0">
                <a:solidFill>
                  <a:schemeClr val="tx1"/>
                </a:solidFill>
              </a:rPr>
              <a:t>Staffing Updates</a:t>
            </a:r>
          </a:p>
        </p:txBody>
      </p:sp>
      <p:sp>
        <p:nvSpPr>
          <p:cNvPr id="6" name="TextBox 5">
            <a:extLst>
              <a:ext uri="{FF2B5EF4-FFF2-40B4-BE49-F238E27FC236}">
                <a16:creationId xmlns:a16="http://schemas.microsoft.com/office/drawing/2014/main" id="{FA8A62CD-75E6-4225-AB5E-3981AF510036}"/>
              </a:ext>
            </a:extLst>
          </p:cNvPr>
          <p:cNvSpPr txBox="1"/>
          <p:nvPr/>
        </p:nvSpPr>
        <p:spPr>
          <a:xfrm>
            <a:off x="3608807" y="1545717"/>
            <a:ext cx="5141934" cy="369332"/>
          </a:xfrm>
          <a:prstGeom prst="rect">
            <a:avLst/>
          </a:prstGeom>
          <a:noFill/>
        </p:spPr>
        <p:txBody>
          <a:bodyPr wrap="square" rtlCol="0">
            <a:spAutoFit/>
          </a:bodyPr>
          <a:lstStyle/>
          <a:p>
            <a:pPr algn="ctr"/>
            <a:r>
              <a:rPr lang="en-US" b="1" dirty="0"/>
              <a:t>Additional Positions Seeking Authority to Recruit</a:t>
            </a:r>
          </a:p>
        </p:txBody>
      </p:sp>
      <p:graphicFrame>
        <p:nvGraphicFramePr>
          <p:cNvPr id="3" name="Content Placeholder 2">
            <a:extLst>
              <a:ext uri="{FF2B5EF4-FFF2-40B4-BE49-F238E27FC236}">
                <a16:creationId xmlns:a16="http://schemas.microsoft.com/office/drawing/2014/main" id="{F31BDDEC-91F6-480A-B8D7-08B56EBAFF34}"/>
              </a:ext>
            </a:extLst>
          </p:cNvPr>
          <p:cNvGraphicFramePr>
            <a:graphicFrameLocks noGrp="1"/>
          </p:cNvGraphicFramePr>
          <p:nvPr>
            <p:ph idx="1"/>
            <p:extLst>
              <p:ext uri="{D42A27DB-BD31-4B8C-83A1-F6EECF244321}">
                <p14:modId xmlns:p14="http://schemas.microsoft.com/office/powerpoint/2010/main" val="4250462192"/>
              </p:ext>
            </p:extLst>
          </p:nvPr>
        </p:nvGraphicFramePr>
        <p:xfrm>
          <a:off x="3814176" y="2011095"/>
          <a:ext cx="4827764" cy="744516"/>
        </p:xfrm>
        <a:graphic>
          <a:graphicData uri="http://schemas.openxmlformats.org/drawingml/2006/table">
            <a:tbl>
              <a:tblPr firstRow="1" firstCol="1" bandRow="1"/>
              <a:tblGrid>
                <a:gridCol w="1128296">
                  <a:extLst>
                    <a:ext uri="{9D8B030D-6E8A-4147-A177-3AD203B41FA5}">
                      <a16:colId xmlns:a16="http://schemas.microsoft.com/office/drawing/2014/main" val="3345262435"/>
                    </a:ext>
                  </a:extLst>
                </a:gridCol>
                <a:gridCol w="3699468">
                  <a:extLst>
                    <a:ext uri="{9D8B030D-6E8A-4147-A177-3AD203B41FA5}">
                      <a16:colId xmlns:a16="http://schemas.microsoft.com/office/drawing/2014/main" val="700592073"/>
                    </a:ext>
                  </a:extLst>
                </a:gridCol>
              </a:tblGrid>
              <a:tr h="372258">
                <a:tc>
                  <a:txBody>
                    <a:bodyPr/>
                    <a:lstStyle/>
                    <a:p>
                      <a:pPr marL="0" marR="0">
                        <a:spcBef>
                          <a:spcPts val="0"/>
                        </a:spcBef>
                        <a:spcAft>
                          <a:spcPts val="0"/>
                        </a:spcAft>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10007703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Office Assistant II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9342667"/>
                  </a:ext>
                </a:extLst>
              </a:tr>
              <a:tr h="372258">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10007704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Office Assistant II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7821155"/>
                  </a:ext>
                </a:extLst>
              </a:tr>
            </a:tbl>
          </a:graphicData>
        </a:graphic>
      </p:graphicFrame>
      <p:graphicFrame>
        <p:nvGraphicFramePr>
          <p:cNvPr id="5" name="Table 4">
            <a:extLst>
              <a:ext uri="{FF2B5EF4-FFF2-40B4-BE49-F238E27FC236}">
                <a16:creationId xmlns:a16="http://schemas.microsoft.com/office/drawing/2014/main" id="{75862309-6265-4E66-A118-4B7944A9ABC6}"/>
              </a:ext>
            </a:extLst>
          </p:cNvPr>
          <p:cNvGraphicFramePr>
            <a:graphicFrameLocks noGrp="1"/>
          </p:cNvGraphicFramePr>
          <p:nvPr>
            <p:extLst>
              <p:ext uri="{D42A27DB-BD31-4B8C-83A1-F6EECF244321}">
                <p14:modId xmlns:p14="http://schemas.microsoft.com/office/powerpoint/2010/main" val="1386063026"/>
              </p:ext>
            </p:extLst>
          </p:nvPr>
        </p:nvGraphicFramePr>
        <p:xfrm>
          <a:off x="3823063" y="4070712"/>
          <a:ext cx="4818877" cy="2024512"/>
        </p:xfrm>
        <a:graphic>
          <a:graphicData uri="http://schemas.openxmlformats.org/drawingml/2006/table">
            <a:tbl>
              <a:tblPr firstRow="1" firstCol="1" bandRow="1"/>
              <a:tblGrid>
                <a:gridCol w="1126219">
                  <a:extLst>
                    <a:ext uri="{9D8B030D-6E8A-4147-A177-3AD203B41FA5}">
                      <a16:colId xmlns:a16="http://schemas.microsoft.com/office/drawing/2014/main" val="3348477490"/>
                    </a:ext>
                  </a:extLst>
                </a:gridCol>
                <a:gridCol w="3692658">
                  <a:extLst>
                    <a:ext uri="{9D8B030D-6E8A-4147-A177-3AD203B41FA5}">
                      <a16:colId xmlns:a16="http://schemas.microsoft.com/office/drawing/2014/main" val="2573580921"/>
                    </a:ext>
                  </a:extLst>
                </a:gridCol>
              </a:tblGrid>
              <a:tr h="253064">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10007540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Administrative Specialist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569606"/>
                  </a:ext>
                </a:extLst>
              </a:tr>
              <a:tr h="253064">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10007703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Manager Plans Exam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9649199"/>
                  </a:ext>
                </a:extLst>
              </a:tr>
              <a:tr h="253064">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10007638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Assistant Director</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129073"/>
                  </a:ext>
                </a:extLst>
              </a:tr>
              <a:tr h="253064">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10007774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Sr. Building Inspector</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387216"/>
                  </a:ext>
                </a:extLst>
              </a:tr>
              <a:tr h="253064">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10007802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Sr. Building Inspector</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068953"/>
                  </a:ext>
                </a:extLst>
              </a:tr>
              <a:tr h="253064">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10007807</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Sr. Building Inspector</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94966"/>
                  </a:ext>
                </a:extLst>
              </a:tr>
              <a:tr h="253064">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10007827</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Sr. Building Inspector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532968"/>
                  </a:ext>
                </a:extLst>
              </a:tr>
              <a:tr h="253064">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10007829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Sr. Building Inspector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38337"/>
                  </a:ext>
                </a:extLst>
              </a:tr>
            </a:tbl>
          </a:graphicData>
        </a:graphic>
      </p:graphicFrame>
      <p:sp>
        <p:nvSpPr>
          <p:cNvPr id="7" name="TextBox 6">
            <a:extLst>
              <a:ext uri="{FF2B5EF4-FFF2-40B4-BE49-F238E27FC236}">
                <a16:creationId xmlns:a16="http://schemas.microsoft.com/office/drawing/2014/main" id="{269453E4-6008-4CCE-9EE3-C3FEAE437A0A}"/>
              </a:ext>
            </a:extLst>
          </p:cNvPr>
          <p:cNvSpPr txBox="1"/>
          <p:nvPr/>
        </p:nvSpPr>
        <p:spPr>
          <a:xfrm>
            <a:off x="3652648" y="3605334"/>
            <a:ext cx="5141934" cy="369332"/>
          </a:xfrm>
          <a:prstGeom prst="rect">
            <a:avLst/>
          </a:prstGeom>
          <a:noFill/>
        </p:spPr>
        <p:txBody>
          <a:bodyPr wrap="square" rtlCol="0">
            <a:spAutoFit/>
          </a:bodyPr>
          <a:lstStyle/>
          <a:p>
            <a:pPr algn="ctr"/>
            <a:r>
              <a:rPr lang="en-US" b="1" dirty="0"/>
              <a:t>Additional Funded Positions in Holding</a:t>
            </a:r>
          </a:p>
        </p:txBody>
      </p:sp>
    </p:spTree>
    <p:extLst>
      <p:ext uri="{BB962C8B-B14F-4D97-AF65-F5344CB8AC3E}">
        <p14:creationId xmlns:p14="http://schemas.microsoft.com/office/powerpoint/2010/main" val="3875428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1" dirty="0"/>
              <a:t>Economic Outlook</a:t>
            </a:r>
          </a:p>
        </p:txBody>
      </p:sp>
      <p:sp>
        <p:nvSpPr>
          <p:cNvPr id="3" name="Subtitle 2"/>
          <p:cNvSpPr>
            <a:spLocks noGrp="1"/>
          </p:cNvSpPr>
          <p:nvPr>
            <p:ph type="subTitle" idx="1"/>
          </p:nvPr>
        </p:nvSpPr>
        <p:spPr/>
        <p:txBody>
          <a:bodyPr/>
          <a:lstStyle/>
          <a:p>
            <a:r>
              <a:rPr lang="en-US" dirty="0"/>
              <a:t>From BEFAC Members</a:t>
            </a:r>
          </a:p>
        </p:txBody>
      </p:sp>
    </p:spTree>
    <p:extLst>
      <p:ext uri="{BB962C8B-B14F-4D97-AF65-F5344CB8AC3E}">
        <p14:creationId xmlns:p14="http://schemas.microsoft.com/office/powerpoint/2010/main" val="16648767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1" dirty="0"/>
              <a:t>Proposed items </a:t>
            </a:r>
            <a:br>
              <a:rPr lang="en-US" sz="5401" dirty="0"/>
            </a:br>
            <a:r>
              <a:rPr lang="en-US" sz="5401" dirty="0"/>
              <a:t>for future agenda</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607652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1" dirty="0"/>
              <a:t>DIRECTOR’S COMMENTS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407105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1" dirty="0"/>
              <a:t>Set next committee meeting </a:t>
            </a:r>
          </a:p>
        </p:txBody>
      </p:sp>
      <p:sp>
        <p:nvSpPr>
          <p:cNvPr id="3" name="Subtitle 2"/>
          <p:cNvSpPr>
            <a:spLocks noGrp="1"/>
          </p:cNvSpPr>
          <p:nvPr>
            <p:ph type="subTitle" idx="1"/>
          </p:nvPr>
        </p:nvSpPr>
        <p:spPr/>
        <p:txBody>
          <a:bodyPr>
            <a:normAutofit/>
          </a:bodyPr>
          <a:lstStyle/>
          <a:p>
            <a:r>
              <a:rPr lang="en-US" sz="4000" dirty="0"/>
              <a:t>August 2022</a:t>
            </a:r>
          </a:p>
        </p:txBody>
      </p:sp>
    </p:spTree>
    <p:extLst>
      <p:ext uri="{BB962C8B-B14F-4D97-AF65-F5344CB8AC3E}">
        <p14:creationId xmlns:p14="http://schemas.microsoft.com/office/powerpoint/2010/main" val="32836332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1" dirty="0"/>
              <a:t>Public comment</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009519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1" dirty="0"/>
              <a:t>Adjourn meeting</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90782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524" y="878042"/>
            <a:ext cx="9966960" cy="2926080"/>
          </a:xfrm>
        </p:spPr>
        <p:txBody>
          <a:bodyPr>
            <a:normAutofit/>
          </a:bodyPr>
          <a:lstStyle/>
          <a:p>
            <a:r>
              <a:rPr lang="en-US" sz="5401" dirty="0"/>
              <a:t>Capital project requests</a:t>
            </a:r>
          </a:p>
        </p:txBody>
      </p:sp>
    </p:spTree>
    <p:extLst>
      <p:ext uri="{BB962C8B-B14F-4D97-AF65-F5344CB8AC3E}">
        <p14:creationId xmlns:p14="http://schemas.microsoft.com/office/powerpoint/2010/main" val="142111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B0513689-D00A-4D15-B8A3-AA50EC4B2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3"/>
            <a:ext cx="11724640" cy="6377940"/>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idx="4294967295"/>
          </p:nvPr>
        </p:nvSpPr>
        <p:spPr>
          <a:xfrm>
            <a:off x="472773" y="359795"/>
            <a:ext cx="7423980" cy="441493"/>
          </a:xfrm>
        </p:spPr>
        <p:txBody>
          <a:bodyPr vert="horz" lIns="91440" tIns="45721" rIns="91440" bIns="45721" rtlCol="0" anchor="b">
            <a:normAutofit/>
          </a:bodyPr>
          <a:lstStyle/>
          <a:p>
            <a:pPr>
              <a:lnSpc>
                <a:spcPct val="85000"/>
              </a:lnSpc>
            </a:pPr>
            <a:r>
              <a:rPr lang="en-US" sz="2400" b="1" cap="all" dirty="0">
                <a:solidFill>
                  <a:schemeClr val="tx1"/>
                </a:solidFill>
              </a:rPr>
              <a:t>Capital project requests</a:t>
            </a:r>
          </a:p>
        </p:txBody>
      </p:sp>
      <p:sp>
        <p:nvSpPr>
          <p:cNvPr id="3" name="TextBox 2">
            <a:extLst>
              <a:ext uri="{FF2B5EF4-FFF2-40B4-BE49-F238E27FC236}">
                <a16:creationId xmlns:a16="http://schemas.microsoft.com/office/drawing/2014/main" id="{216B2F52-A298-4554-A251-0BD561010244}"/>
              </a:ext>
            </a:extLst>
          </p:cNvPr>
          <p:cNvSpPr txBox="1"/>
          <p:nvPr/>
        </p:nvSpPr>
        <p:spPr>
          <a:xfrm>
            <a:off x="842176" y="917243"/>
            <a:ext cx="7054574" cy="369460"/>
          </a:xfrm>
          <a:prstGeom prst="rect">
            <a:avLst/>
          </a:prstGeom>
          <a:noFill/>
        </p:spPr>
        <p:txBody>
          <a:bodyPr wrap="square" rtlCol="0">
            <a:spAutoFit/>
          </a:bodyPr>
          <a:lstStyle/>
          <a:p>
            <a:r>
              <a:rPr lang="en-US" sz="1801" b="1" dirty="0"/>
              <a:t>LED Lighting Upgrade - $2,080,968</a:t>
            </a:r>
          </a:p>
        </p:txBody>
      </p:sp>
      <p:sp>
        <p:nvSpPr>
          <p:cNvPr id="4" name="TextBox 3">
            <a:extLst>
              <a:ext uri="{FF2B5EF4-FFF2-40B4-BE49-F238E27FC236}">
                <a16:creationId xmlns:a16="http://schemas.microsoft.com/office/drawing/2014/main" id="{F9C0D015-1A20-48B0-8FF5-BCD94B2030F0}"/>
              </a:ext>
            </a:extLst>
          </p:cNvPr>
          <p:cNvSpPr txBox="1"/>
          <p:nvPr/>
        </p:nvSpPr>
        <p:spPr>
          <a:xfrm>
            <a:off x="1499444" y="1419894"/>
            <a:ext cx="8892649" cy="4526367"/>
          </a:xfrm>
          <a:prstGeom prst="rect">
            <a:avLst/>
          </a:prstGeom>
          <a:noFill/>
        </p:spPr>
        <p:txBody>
          <a:bodyPr wrap="square" rtlCol="0">
            <a:spAutoFit/>
          </a:bodyPr>
          <a:lstStyle/>
          <a:p>
            <a:r>
              <a:rPr lang="en-US" sz="1801" dirty="0"/>
              <a:t>Benefits of upgrading to LED Lighting fixtures</a:t>
            </a:r>
          </a:p>
          <a:p>
            <a:endParaRPr lang="en-US" sz="1801" dirty="0"/>
          </a:p>
          <a:p>
            <a:pPr marL="342909" indent="-342909">
              <a:buFont typeface="Arial" panose="020B0604020202020204" pitchFamily="34" charset="0"/>
              <a:buChar char="•"/>
            </a:pPr>
            <a:r>
              <a:rPr lang="en-US" sz="1801" dirty="0">
                <a:latin typeface="Calibri" panose="020F0502020204030204" pitchFamily="34" charset="0"/>
                <a:ea typeface="Times New Roman" panose="02020603050405020304" pitchFamily="18" charset="0"/>
              </a:rPr>
              <a:t>Brand new fixtures with a one year correction period including commissioning/light level confirmation by the contractor which in turn would be verified by our design team/RPM D&amp;C</a:t>
            </a:r>
            <a:endParaRPr lang="en-US" sz="1801" dirty="0">
              <a:latin typeface="Calibri" panose="020F0502020204030204" pitchFamily="34" charset="0"/>
              <a:ea typeface="Calibri" panose="020F0502020204030204" pitchFamily="34" charset="0"/>
            </a:endParaRPr>
          </a:p>
          <a:p>
            <a:pPr marL="285756" indent="-285756">
              <a:buFont typeface="Arial" panose="020B0604020202020204" pitchFamily="34" charset="0"/>
              <a:buChar char="•"/>
            </a:pPr>
            <a:r>
              <a:rPr lang="en-US" sz="1801" dirty="0">
                <a:latin typeface="Calibri" panose="020F0502020204030204" pitchFamily="34" charset="0"/>
                <a:ea typeface="Calibri" panose="020F0502020204030204" pitchFamily="34" charset="0"/>
              </a:rPr>
              <a:t> Fixture capable lighting level reduction or fixture shutdown based on occupancy.</a:t>
            </a:r>
          </a:p>
          <a:p>
            <a:pPr marL="342909" indent="-342909">
              <a:buFont typeface="Arial" panose="020B0604020202020204" pitchFamily="34" charset="0"/>
              <a:buChar char="•"/>
            </a:pPr>
            <a:r>
              <a:rPr lang="en-US" sz="1801" dirty="0">
                <a:latin typeface="Calibri" panose="020F0502020204030204" pitchFamily="34" charset="0"/>
                <a:ea typeface="Calibri" panose="020F0502020204030204" pitchFamily="34" charset="0"/>
              </a:rPr>
              <a:t>Fixture and power usage measurement and reporting when combine with lighting panel upgrade.</a:t>
            </a:r>
          </a:p>
          <a:p>
            <a:pPr marL="342909" indent="-342909">
              <a:buFont typeface="Arial" panose="020B0604020202020204" pitchFamily="34" charset="0"/>
              <a:buChar char="•"/>
            </a:pPr>
            <a:r>
              <a:rPr lang="en-US" sz="1801" dirty="0">
                <a:latin typeface="Calibri" panose="020F0502020204030204" pitchFamily="34" charset="0"/>
                <a:ea typeface="Times New Roman" panose="02020603050405020304" pitchFamily="18" charset="0"/>
              </a:rPr>
              <a:t>Unverifiable yet it is estimated an annual energy cost savings of $22,004 for the 1st floor (Building &amp; Fire Prevention) at 9¢ per </a:t>
            </a:r>
            <a:r>
              <a:rPr lang="en-US" sz="1801" dirty="0" err="1">
                <a:latin typeface="Calibri" panose="020F0502020204030204" pitchFamily="34" charset="0"/>
                <a:ea typeface="Times New Roman" panose="02020603050405020304" pitchFamily="18" charset="0"/>
              </a:rPr>
              <a:t>Kwh</a:t>
            </a:r>
            <a:r>
              <a:rPr lang="en-US" sz="1801" dirty="0">
                <a:latin typeface="Calibri" panose="020F0502020204030204" pitchFamily="34" charset="0"/>
                <a:ea typeface="Times New Roman" panose="02020603050405020304" pitchFamily="18" charset="0"/>
              </a:rPr>
              <a:t>.</a:t>
            </a:r>
            <a:endParaRPr lang="en-US" sz="1801" dirty="0">
              <a:latin typeface="Calibri" panose="020F0502020204030204" pitchFamily="34" charset="0"/>
              <a:ea typeface="Calibri" panose="020F0502020204030204" pitchFamily="34" charset="0"/>
            </a:endParaRPr>
          </a:p>
          <a:p>
            <a:pPr marL="342909" indent="-342909">
              <a:buFont typeface="Arial" panose="020B0604020202020204" pitchFamily="34" charset="0"/>
              <a:buChar char="•"/>
            </a:pPr>
            <a:r>
              <a:rPr lang="en-US" sz="1801" dirty="0">
                <a:latin typeface="Calibri" panose="020F0502020204030204" pitchFamily="34" charset="0"/>
                <a:ea typeface="Times New Roman" panose="02020603050405020304" pitchFamily="18" charset="0"/>
              </a:rPr>
              <a:t>Supports County mandate to reduce power consumption by 20% by 2023.</a:t>
            </a:r>
            <a:endParaRPr lang="en-US" sz="1801" dirty="0">
              <a:latin typeface="Calibri" panose="020F0502020204030204" pitchFamily="34" charset="0"/>
              <a:ea typeface="Calibri" panose="020F0502020204030204" pitchFamily="34" charset="0"/>
            </a:endParaRPr>
          </a:p>
          <a:p>
            <a:pPr marL="342909" indent="-342909">
              <a:buFont typeface="Arial" panose="020B0604020202020204" pitchFamily="34" charset="0"/>
              <a:buChar char="•"/>
            </a:pPr>
            <a:r>
              <a:rPr lang="en-US" sz="1801" dirty="0">
                <a:latin typeface="Calibri" panose="020F0502020204030204" pitchFamily="34" charset="0"/>
                <a:ea typeface="Times New Roman" panose="02020603050405020304" pitchFamily="18" charset="0"/>
              </a:rPr>
              <a:t>Reduce maintenance cost since all the old fixtures would be replaced with LED which can last from six to twelve years which could also include an extended warranty from the fixture manufacturer above the one year correction period. </a:t>
            </a:r>
            <a:endParaRPr lang="en-US" sz="1801" dirty="0">
              <a:latin typeface="Calibri" panose="020F0502020204030204" pitchFamily="34" charset="0"/>
              <a:ea typeface="Calibri" panose="020F0502020204030204" pitchFamily="34" charset="0"/>
            </a:endParaRPr>
          </a:p>
          <a:p>
            <a:pPr marL="342909" indent="-342909">
              <a:buFont typeface="Arial" panose="020B0604020202020204" pitchFamily="34" charset="0"/>
              <a:buChar char="•"/>
            </a:pPr>
            <a:r>
              <a:rPr lang="en-US" sz="1801" dirty="0">
                <a:latin typeface="Calibri" panose="020F0502020204030204" pitchFamily="34" charset="0"/>
                <a:ea typeface="Times New Roman" panose="02020603050405020304" pitchFamily="18" charset="0"/>
              </a:rPr>
              <a:t>Reduced heat emissions from LED reducing HVAC operating cost, though not verifiable </a:t>
            </a:r>
            <a:endParaRPr lang="en-US" sz="1801" dirty="0">
              <a:latin typeface="Calibri" panose="020F0502020204030204" pitchFamily="34" charset="0"/>
              <a:ea typeface="Calibri" panose="020F0502020204030204" pitchFamily="34" charset="0"/>
            </a:endParaRPr>
          </a:p>
          <a:p>
            <a:pPr marL="742968" lvl="1" indent="-285756">
              <a:buFont typeface="Arial" panose="020B0604020202020204" pitchFamily="34" charset="0"/>
              <a:buChar char="•"/>
            </a:pPr>
            <a:endParaRPr lang="en-US" sz="1801" dirty="0"/>
          </a:p>
        </p:txBody>
      </p:sp>
    </p:spTree>
    <p:extLst>
      <p:ext uri="{BB962C8B-B14F-4D97-AF65-F5344CB8AC3E}">
        <p14:creationId xmlns:p14="http://schemas.microsoft.com/office/powerpoint/2010/main" val="368369941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95568E17-8A9C-4D16-ACEF-6866179E68DC}"/>
              </a:ext>
            </a:extLst>
          </p:cNvPr>
          <p:cNvPicPr>
            <a:picLocks noChangeAspect="1"/>
          </p:cNvPicPr>
          <p:nvPr/>
        </p:nvPicPr>
        <p:blipFill rotWithShape="1">
          <a:blip r:embed="rId2"/>
          <a:srcRect b="47892"/>
          <a:stretch/>
        </p:blipFill>
        <p:spPr>
          <a:xfrm>
            <a:off x="2108201" y="264164"/>
            <a:ext cx="7741920" cy="6304279"/>
          </a:xfrm>
          <a:prstGeom prst="rect">
            <a:avLst/>
          </a:prstGeom>
        </p:spPr>
      </p:pic>
      <p:sp>
        <p:nvSpPr>
          <p:cNvPr id="6" name="TextBox 5">
            <a:extLst>
              <a:ext uri="{FF2B5EF4-FFF2-40B4-BE49-F238E27FC236}">
                <a16:creationId xmlns:a16="http://schemas.microsoft.com/office/drawing/2014/main" id="{A774474B-88AD-4508-9FB6-BE85470D95F9}"/>
              </a:ext>
            </a:extLst>
          </p:cNvPr>
          <p:cNvSpPr txBox="1"/>
          <p:nvPr/>
        </p:nvSpPr>
        <p:spPr>
          <a:xfrm>
            <a:off x="9997440" y="264164"/>
            <a:ext cx="1935481" cy="461665"/>
          </a:xfrm>
          <a:prstGeom prst="rect">
            <a:avLst/>
          </a:prstGeom>
          <a:noFill/>
        </p:spPr>
        <p:txBody>
          <a:bodyPr wrap="square" rtlCol="0">
            <a:spAutoFit/>
          </a:bodyPr>
          <a:lstStyle/>
          <a:p>
            <a:r>
              <a:rPr lang="en-US" sz="1200"/>
              <a:t>Page 1 of 2</a:t>
            </a:r>
          </a:p>
          <a:p>
            <a:r>
              <a:rPr lang="en-US" sz="1200"/>
              <a:t>LED Lighting Upgrade</a:t>
            </a:r>
            <a:endParaRPr lang="en-US" sz="1200" dirty="0"/>
          </a:p>
        </p:txBody>
      </p:sp>
    </p:spTree>
    <p:extLst>
      <p:ext uri="{BB962C8B-B14F-4D97-AF65-F5344CB8AC3E}">
        <p14:creationId xmlns:p14="http://schemas.microsoft.com/office/powerpoint/2010/main" val="3512704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5600B1-5165-413F-931B-170E7E145245}"/>
              </a:ext>
            </a:extLst>
          </p:cNvPr>
          <p:cNvPicPr>
            <a:picLocks noChangeAspect="1"/>
          </p:cNvPicPr>
          <p:nvPr/>
        </p:nvPicPr>
        <p:blipFill rotWithShape="1">
          <a:blip r:embed="rId2"/>
          <a:srcRect t="51926"/>
          <a:stretch/>
        </p:blipFill>
        <p:spPr>
          <a:xfrm>
            <a:off x="1715303" y="251158"/>
            <a:ext cx="8409138" cy="6355692"/>
          </a:xfrm>
          <a:prstGeom prst="rect">
            <a:avLst/>
          </a:prstGeom>
        </p:spPr>
      </p:pic>
      <p:sp>
        <p:nvSpPr>
          <p:cNvPr id="12" name="TextBox 11">
            <a:extLst>
              <a:ext uri="{FF2B5EF4-FFF2-40B4-BE49-F238E27FC236}">
                <a16:creationId xmlns:a16="http://schemas.microsoft.com/office/drawing/2014/main" id="{C321130A-F830-41F8-8BE1-9B596ACA7429}"/>
              </a:ext>
            </a:extLst>
          </p:cNvPr>
          <p:cNvSpPr txBox="1"/>
          <p:nvPr/>
        </p:nvSpPr>
        <p:spPr>
          <a:xfrm>
            <a:off x="10083799" y="251156"/>
            <a:ext cx="1935481" cy="461665"/>
          </a:xfrm>
          <a:prstGeom prst="rect">
            <a:avLst/>
          </a:prstGeom>
          <a:noFill/>
        </p:spPr>
        <p:txBody>
          <a:bodyPr wrap="square" rtlCol="0">
            <a:spAutoFit/>
          </a:bodyPr>
          <a:lstStyle/>
          <a:p>
            <a:r>
              <a:rPr lang="en-US" sz="1200" dirty="0"/>
              <a:t>Page 2 of 2</a:t>
            </a:r>
          </a:p>
          <a:p>
            <a:r>
              <a:rPr lang="en-US" sz="1200" dirty="0"/>
              <a:t>LED Lighting Upgrade</a:t>
            </a:r>
          </a:p>
        </p:txBody>
      </p:sp>
    </p:spTree>
    <p:extLst>
      <p:ext uri="{BB962C8B-B14F-4D97-AF65-F5344CB8AC3E}">
        <p14:creationId xmlns:p14="http://schemas.microsoft.com/office/powerpoint/2010/main" val="1358494464"/>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8534</TotalTime>
  <Words>1786</Words>
  <Application>Microsoft Office PowerPoint</Application>
  <PresentationFormat>Widescreen</PresentationFormat>
  <Paragraphs>492</Paragraphs>
  <Slides>56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Corbel</vt:lpstr>
      <vt:lpstr>Times New Roman</vt:lpstr>
      <vt:lpstr>Basis</vt:lpstr>
      <vt:lpstr>BUILDING ENTERPRISE FUND ADVISORY COMMITTEE</vt:lpstr>
      <vt:lpstr>PowerPoint Presentation</vt:lpstr>
      <vt:lpstr>Public comment</vt:lpstr>
      <vt:lpstr>Review and approval of meeting minutes  DECEMBER 6, 2021</vt:lpstr>
      <vt:lpstr>Financial update  </vt:lpstr>
      <vt:lpstr>Capital project requests</vt:lpstr>
      <vt:lpstr>Capital project requests</vt:lpstr>
      <vt:lpstr>PowerPoint Presentation</vt:lpstr>
      <vt:lpstr>PowerPoint Presentation</vt:lpstr>
      <vt:lpstr>Capital project requests</vt:lpstr>
      <vt:lpstr>PowerPoint Presentation</vt:lpstr>
      <vt:lpstr>Capital project requests</vt:lpstr>
      <vt:lpstr>PowerPoint Presentation</vt:lpstr>
      <vt:lpstr>Capital project requests</vt:lpstr>
      <vt:lpstr>PowerPoint Presentation</vt:lpstr>
      <vt:lpstr>PowerPoint Presentation</vt:lpstr>
      <vt:lpstr>PowerPoint Presentation</vt:lpstr>
      <vt:lpstr>Capital project requests</vt:lpstr>
      <vt:lpstr>PowerPoint Presentation</vt:lpstr>
      <vt:lpstr>Capital project requests</vt:lpstr>
      <vt:lpstr>PowerPoint Presentation</vt:lpstr>
      <vt:lpstr>Capital project requests</vt:lpstr>
      <vt:lpstr>PowerPoint Presentation</vt:lpstr>
      <vt:lpstr>Capital project requests</vt:lpstr>
      <vt:lpstr>PowerPoint Presentation</vt:lpstr>
      <vt:lpstr>Capital project requests</vt:lpstr>
      <vt:lpstr>PowerPoint Presentation</vt:lpstr>
      <vt:lpstr>Capital project requests</vt:lpstr>
      <vt:lpstr>PowerPoint Presentation</vt:lpstr>
      <vt:lpstr>Capital project requests</vt:lpstr>
      <vt:lpstr>PowerPoint Presentation</vt:lpstr>
      <vt:lpstr>Capital project requests</vt:lpstr>
      <vt:lpstr>PowerPoint Presentation</vt:lpstr>
      <vt:lpstr>CAPITAL IMPROVEMENT REQUESTS</vt:lpstr>
      <vt:lpstr>CAPITAL IMPROVEMENT PROJECT UPDATE  </vt:lpstr>
      <vt:lpstr>CAPITAL IMPROVEMENT UPDATES:</vt:lpstr>
      <vt:lpstr>Valuation Table Update</vt:lpstr>
      <vt:lpstr>Departmental  PERFORMANCE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Staffing update</vt:lpstr>
      <vt:lpstr>Staffing Updates</vt:lpstr>
      <vt:lpstr>Staffing Updates</vt:lpstr>
      <vt:lpstr>Staffing Updates</vt:lpstr>
      <vt:lpstr>Staffing Updates</vt:lpstr>
      <vt:lpstr>Economic Outlook</vt:lpstr>
      <vt:lpstr>Proposed items  for future agenda</vt:lpstr>
      <vt:lpstr>DIRECTOR’S COMMENTS</vt:lpstr>
      <vt:lpstr>Set next committee meeting </vt:lpstr>
      <vt:lpstr>Public comment</vt:lpstr>
      <vt:lpstr>Adjourn meeting</vt:lpstr>
    </vt:vector>
  </TitlesOfParts>
  <Company>Clark County, Nv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Amara Vigil</dc:creator>
  <cp:lastModifiedBy>Theresa Atimalala</cp:lastModifiedBy>
  <cp:revision>367</cp:revision>
  <cp:lastPrinted>2022-05-09T15:40:43Z</cp:lastPrinted>
  <dcterms:created xsi:type="dcterms:W3CDTF">2019-02-04T19:10:39Z</dcterms:created>
  <dcterms:modified xsi:type="dcterms:W3CDTF">2022-05-19T16:15:24Z</dcterms:modified>
</cp:coreProperties>
</file>